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66" r:id="rId4"/>
    <p:sldId id="258" r:id="rId5"/>
    <p:sldId id="263" r:id="rId6"/>
    <p:sldId id="259" r:id="rId7"/>
    <p:sldId id="264" r:id="rId8"/>
    <p:sldId id="272" r:id="rId9"/>
    <p:sldId id="260" r:id="rId10"/>
    <p:sldId id="275" r:id="rId11"/>
    <p:sldId id="2146846737" r:id="rId12"/>
    <p:sldId id="2146846738" r:id="rId13"/>
    <p:sldId id="265" r:id="rId14"/>
    <p:sldId id="287" r:id="rId15"/>
    <p:sldId id="276" r:id="rId16"/>
    <p:sldId id="274" r:id="rId17"/>
    <p:sldId id="261" r:id="rId18"/>
    <p:sldId id="2146846733" r:id="rId19"/>
    <p:sldId id="277" r:id="rId20"/>
    <p:sldId id="2146846734" r:id="rId21"/>
    <p:sldId id="267" r:id="rId22"/>
    <p:sldId id="2146846735" r:id="rId23"/>
    <p:sldId id="278" r:id="rId24"/>
    <p:sldId id="2146846736" r:id="rId25"/>
    <p:sldId id="262" r:id="rId26"/>
    <p:sldId id="268" r:id="rId27"/>
    <p:sldId id="269"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p:restoredTop sz="94685"/>
  </p:normalViewPr>
  <p:slideViewPr>
    <p:cSldViewPr snapToGrid="0">
      <p:cViewPr varScale="1">
        <p:scale>
          <a:sx n="134" d="100"/>
          <a:sy n="134" d="100"/>
        </p:scale>
        <p:origin x="1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79DC85-DEF7-EA4B-A70E-2E6EEE4A3AF8}" type="datetimeFigureOut">
              <a:rPr lang="en-PE" smtClean="0"/>
              <a:t>11/05/24</a:t>
            </a:fld>
            <a:endParaRPr lang="en-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C75D0-E251-824E-A8E5-C54D10AC3B0A}" type="slidenum">
              <a:rPr lang="en-PE" smtClean="0"/>
              <a:t>‹#›</a:t>
            </a:fld>
            <a:endParaRPr lang="en-PE"/>
          </a:p>
        </p:txBody>
      </p:sp>
    </p:spTree>
    <p:extLst>
      <p:ext uri="{BB962C8B-B14F-4D97-AF65-F5344CB8AC3E}">
        <p14:creationId xmlns:p14="http://schemas.microsoft.com/office/powerpoint/2010/main" val="565487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These are the organizational functions required to manage information security risk and some insights on how it is changing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Leadership includes guiding </a:t>
            </a:r>
            <a:r>
              <a:rPr lang="en-US" b="1" dirty="0"/>
              <a:t>the organizational culture </a:t>
            </a:r>
            <a:r>
              <a:rPr lang="en-US" dirty="0"/>
              <a:t>as well as the authoring or approving of </a:t>
            </a:r>
            <a:r>
              <a:rPr lang="en-US" b="1" dirty="0"/>
              <a:t>policy and standards</a:t>
            </a:r>
            <a:r>
              <a:rPr lang="en-US" dirty="0"/>
              <a:t>. This should be aligned to the mission and risk appetite of the organization, focus on both enabling productivity and securing assets (carefully balancing those when required), and staying agile to meet the continuously evolving environment.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dirty="0"/>
              <a:t>Note: </a:t>
            </a:r>
            <a:r>
              <a:rPr lang="en-US" dirty="0"/>
              <a:t>Security Leadership is often supported by a </a:t>
            </a:r>
            <a:r>
              <a:rPr lang="en-US" b="1" dirty="0"/>
              <a:t>program management office </a:t>
            </a:r>
            <a:r>
              <a:rPr lang="en-US" dirty="0"/>
              <a:t>to drive large/ complex programs and measure success (sometimes within the security organization, sometimes provided by another internal group). </a:t>
            </a:r>
          </a:p>
          <a:p>
            <a:endParaRPr lang="en-US" dirty="0"/>
          </a:p>
          <a:p>
            <a:r>
              <a:rPr lang="en-US" b="1" dirty="0"/>
              <a:t>CLICK 1</a:t>
            </a:r>
          </a:p>
          <a:p>
            <a:endParaRPr lang="en-US" dirty="0"/>
          </a:p>
          <a:p>
            <a:r>
              <a:rPr lang="en-US" dirty="0"/>
              <a:t>Organizational policy and standards should inform and be informed by both security architecture and compliance requirements. The policy should be designed to meet the organization’s risk appetite and incorporate</a:t>
            </a:r>
          </a:p>
          <a:p>
            <a:pPr marL="228600" indent="-228600">
              <a:buAutoNum type="arabicPeriod"/>
            </a:pPr>
            <a:r>
              <a:rPr lang="en-US" dirty="0"/>
              <a:t>Regulatory compliance requirements and current compliance status (requirements met, risks accepted, etc.)</a:t>
            </a:r>
          </a:p>
          <a:p>
            <a:pPr marL="228600" indent="-228600">
              <a:buAutoNum type="arabicPeriod"/>
            </a:pPr>
            <a:r>
              <a:rPr lang="en-US" dirty="0"/>
              <a:t>Architectural assessment of current state and what is technically possible to design, implement, and enforce</a:t>
            </a:r>
          </a:p>
          <a:p>
            <a:endParaRPr lang="en-US" dirty="0"/>
          </a:p>
          <a:p>
            <a:r>
              <a:rPr lang="en-US" b="1" dirty="0"/>
              <a:t>CLICK 2</a:t>
            </a:r>
          </a:p>
          <a:p>
            <a:endParaRPr lang="en-US" dirty="0"/>
          </a:p>
          <a:p>
            <a:r>
              <a:rPr lang="en-US" dirty="0"/>
              <a:t>The </a:t>
            </a:r>
            <a:r>
              <a:rPr lang="en-US" b="1" dirty="0"/>
              <a:t>Security Architecture </a:t>
            </a:r>
            <a:r>
              <a:rPr lang="en-US" dirty="0"/>
              <a:t>and </a:t>
            </a:r>
            <a:r>
              <a:rPr lang="en-US" b="1" dirty="0"/>
              <a:t>Compliance </a:t>
            </a:r>
            <a:r>
              <a:rPr lang="en-US" dirty="0"/>
              <a:t>requirements are then be designed and implemented in the production environment by specialized security skillsets for each area including people, applications and data, infrastructure and endpoint, Identity &amp; Keys, and Operational Technology (who also provide feedback to improve them) . The technical implementation in these environments is often performed by the IT and OT teams (or application/identity teams) that are responsible for all other aspects of their operation. The People security functions often work through teams like Human Resources and User Education/Training to integrate with their processes.</a:t>
            </a:r>
          </a:p>
          <a:p>
            <a:endParaRPr lang="en-US" dirty="0"/>
          </a:p>
          <a:p>
            <a:r>
              <a:rPr lang="en-US" b="1" dirty="0"/>
              <a:t>CLICK 3</a:t>
            </a:r>
          </a:p>
          <a:p>
            <a:endParaRPr lang="en-US" dirty="0"/>
          </a:p>
          <a:p>
            <a:r>
              <a:rPr lang="en-US" dirty="0"/>
              <a:t>The </a:t>
            </a:r>
            <a:r>
              <a:rPr lang="en-US" b="1" dirty="0"/>
              <a:t>Security Operations </a:t>
            </a:r>
            <a:r>
              <a:rPr lang="en-US" dirty="0"/>
              <a:t>functions (sometimes called a security operations center (SOC)) are responsible for responding to and managing incidents detected through both reactive means and proactive threat hunting. Organizations should also have an incident preparation capability to conduct practice exercises that build organizational muscle memory for major incidents and incorporate real world risk scenarios. </a:t>
            </a:r>
          </a:p>
          <a:p>
            <a:endParaRPr lang="en-US" dirty="0"/>
          </a:p>
          <a:p>
            <a:r>
              <a:rPr lang="en-US" b="1" dirty="0"/>
              <a:t>CLICK 4</a:t>
            </a:r>
          </a:p>
          <a:p>
            <a:endParaRPr lang="en-US" b="1" dirty="0"/>
          </a:p>
          <a:p>
            <a:r>
              <a:rPr lang="en-US" b="1" dirty="0"/>
              <a:t>Threat Intelligence </a:t>
            </a:r>
            <a:r>
              <a:rPr lang="en-US" dirty="0"/>
              <a:t>acts as a kind of nervous system for the organization, gleaning learnings from previous incidents in the organization and from others in the community and informing the various stakeholders within security. This is analogous to the problem management discipline in ITIL that ensures active learning is applied through a feed back process. While this function often starts with tactical level technical insights, it should grow and mature to provide strategic insights for security leadership and business leadership over time. </a:t>
            </a:r>
          </a:p>
          <a:p>
            <a:endParaRPr lang="en-US" dirty="0"/>
          </a:p>
          <a:p>
            <a:r>
              <a:rPr lang="en-US" dirty="0"/>
              <a:t>This function is particularly important in cybersecurity because of the speed that attackers change tactics and the need to provide insights to different levels of the organizations in order to effectively managed cybersecurity risk. </a:t>
            </a:r>
          </a:p>
          <a:p>
            <a:endParaRPr lang="en-US" dirty="0"/>
          </a:p>
          <a:p>
            <a:r>
              <a:rPr lang="en-US" b="1" dirty="0"/>
              <a:t>CLICK 5</a:t>
            </a:r>
          </a:p>
          <a:p>
            <a:endParaRPr lang="en-US" dirty="0"/>
          </a:p>
          <a:p>
            <a:r>
              <a:rPr lang="en-US" b="1" dirty="0"/>
              <a:t>Posture Management </a:t>
            </a:r>
            <a:r>
              <a:rPr lang="en-US" dirty="0"/>
              <a:t>is an emerging discipline that has long been envisioned as “continuous monitoring” but only recently become practical as cloud-based security technology has matured. This includes several components that enables organizations to rapidly discover and mitigate risk in a complex environment that is constantly changing. </a:t>
            </a:r>
          </a:p>
          <a:p>
            <a:pPr marL="171450" indent="-171450">
              <a:buFont typeface="Arial" panose="020B0604020202020204" pitchFamily="34" charset="0"/>
              <a:buChar char="•"/>
            </a:pPr>
            <a:r>
              <a:rPr lang="en-US" b="1" dirty="0"/>
              <a:t>Zero Trust Policy Enforcement </a:t>
            </a:r>
            <a:r>
              <a:rPr lang="en-US" dirty="0"/>
              <a:t>– via Azure AD conditional access (or 3</a:t>
            </a:r>
            <a:r>
              <a:rPr lang="en-US" baseline="30000" dirty="0"/>
              <a:t>rd</a:t>
            </a:r>
            <a:r>
              <a:rPr lang="en-US" dirty="0"/>
              <a:t> party capabilities)</a:t>
            </a:r>
          </a:p>
          <a:p>
            <a:pPr marL="171450" indent="-171450">
              <a:buFont typeface="Arial" panose="020B0604020202020204" pitchFamily="34" charset="0"/>
              <a:buChar char="•"/>
            </a:pPr>
            <a:r>
              <a:rPr lang="en-US" b="1" dirty="0"/>
              <a:t>Real Time Risk Discovery and Scoring </a:t>
            </a:r>
            <a:r>
              <a:rPr lang="en-US" dirty="0"/>
              <a:t>– via Secure Score, compliance score, Defender for Cloud Apps sharing risks, and similar</a:t>
            </a:r>
          </a:p>
          <a:p>
            <a:pPr marL="171450" indent="-171450">
              <a:buFont typeface="Arial" panose="020B0604020202020204" pitchFamily="34" charset="0"/>
              <a:buChar char="•"/>
            </a:pPr>
            <a:r>
              <a:rPr lang="en-US" b="1" dirty="0"/>
              <a:t>Real time context enrichment </a:t>
            </a:r>
            <a:r>
              <a:rPr lang="en-US" dirty="0"/>
              <a:t>– via threat and vulnerability management integration with incident investigations in M365 defender</a:t>
            </a:r>
          </a:p>
          <a:p>
            <a:r>
              <a:rPr lang="en-US" dirty="0"/>
              <a:t>While this builds on existing disciplines like vulnerability management, assigning this function challenges norms for the organization because </a:t>
            </a:r>
          </a:p>
          <a:p>
            <a:pPr marL="228600" indent="-228600">
              <a:buAutoNum type="arabicPeriod"/>
            </a:pPr>
            <a:r>
              <a:rPr lang="en-US" dirty="0"/>
              <a:t>It crosses technology boundaries (often managed by separate teams) </a:t>
            </a:r>
          </a:p>
          <a:p>
            <a:pPr marL="228600" indent="-228600">
              <a:buAutoNum type="arabicPeriod"/>
            </a:pPr>
            <a:r>
              <a:rPr lang="en-US" dirty="0"/>
              <a:t>It connects traditionally separate functions together in </a:t>
            </a:r>
            <a:r>
              <a:rPr lang="en-US" dirty="0" err="1"/>
              <a:t>realtime</a:t>
            </a:r>
            <a:r>
              <a:rPr lang="en-US" dirty="0"/>
              <a:t> (e.g. security operations, compliance, and architecture/engineering) that often have limited interactions</a:t>
            </a:r>
          </a:p>
          <a:p>
            <a:pPr marL="228600" indent="-228600">
              <a:buAutoNum type="arabicPeriod"/>
            </a:pPr>
            <a:r>
              <a:rPr lang="en-US" dirty="0"/>
              <a:t>It instantly surfaces configuration issues that were previously only found during audits, penetration tests, and special assessments</a:t>
            </a:r>
          </a:p>
          <a:p>
            <a:pPr marL="0" indent="0">
              <a:buNone/>
            </a:pPr>
            <a:endParaRPr lang="en-US" dirty="0"/>
          </a:p>
          <a:p>
            <a:pPr marL="0" indent="0">
              <a:buNone/>
            </a:pPr>
            <a:r>
              <a:rPr lang="en-US" dirty="0"/>
              <a:t>While the long-term placement of this function isn’t yet clear, we are seeing an early trend emerge where this function is hosted in the program management office (PMO) because of these factors. </a:t>
            </a:r>
          </a:p>
          <a:p>
            <a:pPr marL="0" indent="0">
              <a:buNone/>
            </a:pPr>
            <a:endParaRPr lang="en-US" dirty="0"/>
          </a:p>
          <a:p>
            <a:pPr marL="0" indent="0">
              <a:buNone/>
            </a:pPr>
            <a:r>
              <a:rPr lang="en-US" sz="1800" dirty="0">
                <a:effectLst/>
                <a:latin typeface="Calibri" panose="020F0502020204030204" pitchFamily="34" charset="0"/>
              </a:rPr>
              <a:t>As the mechanisms to manage compliance with external and internal requirements will use the same or similar cloud-based tooling over time, we expect this discipline to become closer to (and potentially merge with) compliance monitoring and reporting functions.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A73F4D-9010-4783-B2C3-7060F299A0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23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A35C75D0-E251-824E-A8E5-C54D10AC3B0A}" type="slidenum">
              <a:rPr lang="en-PE" smtClean="0"/>
              <a:t>22</a:t>
            </a:fld>
            <a:endParaRPr lang="en-PE"/>
          </a:p>
        </p:txBody>
      </p:sp>
    </p:spTree>
    <p:extLst>
      <p:ext uri="{BB962C8B-B14F-4D97-AF65-F5344CB8AC3E}">
        <p14:creationId xmlns:p14="http://schemas.microsoft.com/office/powerpoint/2010/main" val="2824460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88095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 id="2147483669"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hyperlink" Target="https://aka.ms/SecurityRoles" TargetMode="External"/><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cloud-adoption-framework/organize/cloud-security-people" TargetMode="External"/><Relationship Id="rId13" Type="http://schemas.openxmlformats.org/officeDocument/2006/relationships/hyperlink" Target="https://docs.microsoft.com/en-us/azure/cloud-adoption-framework/organize/cloud-security-threat-intelligence" TargetMode="External"/><Relationship Id="rId3" Type="http://schemas.openxmlformats.org/officeDocument/2006/relationships/hyperlink" Target="https://docs.microsoft.com/en-us/azure/cloud-adoption-framework/organize/cloud-security-architecture" TargetMode="External"/><Relationship Id="rId7" Type="http://schemas.openxmlformats.org/officeDocument/2006/relationships/hyperlink" Target="https://docs.microsoft.com/en-us/azure/cloud-adoption-framework/organize/cloud-security-identity-keys" TargetMode="External"/><Relationship Id="rId12" Type="http://schemas.openxmlformats.org/officeDocument/2006/relationships/hyperlink" Target="https://docs.microsoft.com/en-us/azure/cloud-adoption-framework/organize/cloud-security-operations-center" TargetMode="External"/><Relationship Id="rId2" Type="http://schemas.openxmlformats.org/officeDocument/2006/relationships/hyperlink" Target="https://aka.ms/securityroles" TargetMode="External"/><Relationship Id="rId1" Type="http://schemas.openxmlformats.org/officeDocument/2006/relationships/slideLayout" Target="../slideLayouts/slideLayout2.xml"/><Relationship Id="rId6" Type="http://schemas.openxmlformats.org/officeDocument/2006/relationships/hyperlink" Target="https://docs.microsoft.com/en-us/azure/cloud-adoption-framework/organize/cloud-security-compliance-management" TargetMode="External"/><Relationship Id="rId11" Type="http://schemas.openxmlformats.org/officeDocument/2006/relationships/hyperlink" Target="https://docs.microsoft.com/en-us/azure/cloud-adoption-framework/organize/cloud-security-infrastructure-endpoint" TargetMode="External"/><Relationship Id="rId5" Type="http://schemas.openxmlformats.org/officeDocument/2006/relationships/hyperlink" Target="https://docs.microsoft.com/en-us/azure/cloud-adoption-framework/organize/cloud-security-policy-standards" TargetMode="External"/><Relationship Id="rId10" Type="http://schemas.openxmlformats.org/officeDocument/2006/relationships/hyperlink" Target="https://docs.microsoft.com/en-us/azure/cloud-adoption-framework/organize/cloud-security-application-security-devsecops" TargetMode="External"/><Relationship Id="rId4" Type="http://schemas.openxmlformats.org/officeDocument/2006/relationships/hyperlink" Target="https://docs.microsoft.com/en-us/azure/cloud-adoption-framework/organize/cloud-security-posture-management" TargetMode="External"/><Relationship Id="rId9" Type="http://schemas.openxmlformats.org/officeDocument/2006/relationships/hyperlink" Target="https://docs.microsoft.com/en-us/azure/cloud-adoption-framework/organize/cloud-security-data-security" TargetMode="External"/><Relationship Id="rId14" Type="http://schemas.openxmlformats.org/officeDocument/2006/relationships/hyperlink" Target="https://docs.microsoft.com/en-us/azure/cloud-adoption-framework/organize/cloud-security-incident-prepara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7" Type="http://schemas.openxmlformats.org/officeDocument/2006/relationships/image" Target="../media/image100.jpeg"/><Relationship Id="rId21" Type="http://schemas.openxmlformats.org/officeDocument/2006/relationships/image" Target="../media/image46.png"/><Relationship Id="rId42" Type="http://schemas.openxmlformats.org/officeDocument/2006/relationships/hyperlink" Target="https://docs.microsoft.com/azure/azure-arc/" TargetMode="External"/><Relationship Id="rId63" Type="http://schemas.openxmlformats.org/officeDocument/2006/relationships/image" Target="../media/image75.svg"/><Relationship Id="rId84" Type="http://schemas.openxmlformats.org/officeDocument/2006/relationships/hyperlink" Target="https://docs.microsoft.com/azure/security-center/azure-defender" TargetMode="External"/><Relationship Id="rId138" Type="http://schemas.openxmlformats.org/officeDocument/2006/relationships/hyperlink" Target="https://aka.ms/benchmarkdocs" TargetMode="External"/><Relationship Id="rId159" Type="http://schemas.openxmlformats.org/officeDocument/2006/relationships/image" Target="../media/image116.png"/><Relationship Id="rId107" Type="http://schemas.openxmlformats.org/officeDocument/2006/relationships/hyperlink" Target="https://docs.microsoft.com/azure/defender-for-iot/" TargetMode="External"/><Relationship Id="rId11" Type="http://schemas.openxmlformats.org/officeDocument/2006/relationships/hyperlink" Target="https://blogs.technet.microsoft.com/enterprisemobility/2015/09/08/sealpath-brings-rms-protection-to-autocad/" TargetMode="External"/><Relationship Id="rId32" Type="http://schemas.openxmlformats.org/officeDocument/2006/relationships/image" Target="../media/image56.png"/><Relationship Id="rId53" Type="http://schemas.openxmlformats.org/officeDocument/2006/relationships/hyperlink" Target="https://docs.microsoft.com/azure/firewall/overview" TargetMode="External"/><Relationship Id="rId74" Type="http://schemas.openxmlformats.org/officeDocument/2006/relationships/image" Target="../media/image83.png"/><Relationship Id="rId128" Type="http://schemas.openxmlformats.org/officeDocument/2006/relationships/image" Target="../media/image105.png"/><Relationship Id="rId149" Type="http://schemas.openxmlformats.org/officeDocument/2006/relationships/hyperlink" Target="https://docs.microsoft.com/cloud-app-security/what-is-cloud-app-security" TargetMode="External"/><Relationship Id="rId5" Type="http://schemas.openxmlformats.org/officeDocument/2006/relationships/image" Target="../media/image33.png"/><Relationship Id="rId95" Type="http://schemas.openxmlformats.org/officeDocument/2006/relationships/image" Target="../media/image96.png"/><Relationship Id="rId160" Type="http://schemas.openxmlformats.org/officeDocument/2006/relationships/hyperlink" Target="https://technet.microsoft.com/en-us/itpro/windows/keep-secure/windows-10-security-guide" TargetMode="External"/><Relationship Id="rId22" Type="http://schemas.openxmlformats.org/officeDocument/2006/relationships/image" Target="../media/image47.png"/><Relationship Id="rId43" Type="http://schemas.openxmlformats.org/officeDocument/2006/relationships/image" Target="../media/image66.png"/><Relationship Id="rId64" Type="http://schemas.openxmlformats.org/officeDocument/2006/relationships/image" Target="../media/image76.png"/><Relationship Id="rId118" Type="http://schemas.openxmlformats.org/officeDocument/2006/relationships/hyperlink" Target="https://www.microsoft.com/account/authenticator" TargetMode="External"/><Relationship Id="rId139" Type="http://schemas.openxmlformats.org/officeDocument/2006/relationships/hyperlink" Target="https://aka.ms/CAFSecurity" TargetMode="External"/><Relationship Id="rId85" Type="http://schemas.openxmlformats.org/officeDocument/2006/relationships/image" Target="../media/image86.png"/><Relationship Id="rId150" Type="http://schemas.openxmlformats.org/officeDocument/2006/relationships/image" Target="../media/image110.png"/><Relationship Id="rId12" Type="http://schemas.openxmlformats.org/officeDocument/2006/relationships/image" Target="../media/image37.png"/><Relationship Id="rId17" Type="http://schemas.openxmlformats.org/officeDocument/2006/relationships/image" Target="../media/image42.svg"/><Relationship Id="rId33" Type="http://schemas.openxmlformats.org/officeDocument/2006/relationships/image" Target="../media/image57.png"/><Relationship Id="rId38" Type="http://schemas.openxmlformats.org/officeDocument/2006/relationships/image" Target="../media/image62.png"/><Relationship Id="rId59" Type="http://schemas.openxmlformats.org/officeDocument/2006/relationships/image" Target="../media/image73.png"/><Relationship Id="rId103" Type="http://schemas.openxmlformats.org/officeDocument/2006/relationships/image" Target="../media/image99.png"/><Relationship Id="rId108" Type="http://schemas.openxmlformats.org/officeDocument/2006/relationships/hyperlink" Target="http://www.microsoft.com/SDL" TargetMode="External"/><Relationship Id="rId124" Type="http://schemas.openxmlformats.org/officeDocument/2006/relationships/image" Target="../media/image103.svg"/><Relationship Id="rId129" Type="http://schemas.openxmlformats.org/officeDocument/2006/relationships/image" Target="../media/image106.png"/><Relationship Id="rId54" Type="http://schemas.openxmlformats.org/officeDocument/2006/relationships/image" Target="../media/image71.png"/><Relationship Id="rId70" Type="http://schemas.openxmlformats.org/officeDocument/2006/relationships/image" Target="../media/image80.png"/><Relationship Id="rId75" Type="http://schemas.openxmlformats.org/officeDocument/2006/relationships/image" Target="../media/image84.png"/><Relationship Id="rId91" Type="http://schemas.openxmlformats.org/officeDocument/2006/relationships/image" Target="../media/image92.jpeg"/><Relationship Id="rId96" Type="http://schemas.openxmlformats.org/officeDocument/2006/relationships/image" Target="../media/image97.png"/><Relationship Id="rId140" Type="http://schemas.openxmlformats.org/officeDocument/2006/relationships/hyperlink" Target="https://aka.ms/WAFSecurity" TargetMode="External"/><Relationship Id="rId145" Type="http://schemas.openxmlformats.org/officeDocument/2006/relationships/hyperlink" Target="https://docs.microsoft.com/mem/intune/" TargetMode="External"/><Relationship Id="rId161" Type="http://schemas.openxmlformats.org/officeDocument/2006/relationships/hyperlink" Target="https://www.microsoft.com/en-us/security/threat-protection" TargetMode="External"/><Relationship Id="rId1" Type="http://schemas.openxmlformats.org/officeDocument/2006/relationships/slideLayout" Target="../slideLayouts/slideLayout2.xml"/><Relationship Id="rId6" Type="http://schemas.openxmlformats.org/officeDocument/2006/relationships/hyperlink" Target="https://azure.microsoft.com/en-us/marketplace/" TargetMode="External"/><Relationship Id="rId23" Type="http://schemas.openxmlformats.org/officeDocument/2006/relationships/image" Target="../media/image48.png"/><Relationship Id="rId28" Type="http://schemas.openxmlformats.org/officeDocument/2006/relationships/image" Target="../media/image52.svg"/><Relationship Id="rId49" Type="http://schemas.openxmlformats.org/officeDocument/2006/relationships/hyperlink" Target="https://docs.microsoft.com/azure/application-gateway/application-gateway-web-application-firewall-overview" TargetMode="External"/><Relationship Id="rId114" Type="http://schemas.openxmlformats.org/officeDocument/2006/relationships/hyperlink" Target="https://docs.microsoft.com/azure/active-directory/active-directory-b2b-what-is-azure-ad-b2b" TargetMode="External"/><Relationship Id="rId119" Type="http://schemas.openxmlformats.org/officeDocument/2006/relationships/image" Target="../media/image101.png"/><Relationship Id="rId44" Type="http://schemas.openxmlformats.org/officeDocument/2006/relationships/hyperlink" Target="https://azure.microsoft.com/en-us/services/security-center/" TargetMode="External"/><Relationship Id="rId60" Type="http://schemas.openxmlformats.org/officeDocument/2006/relationships/hyperlink" Target="https://aka.ms/STP" TargetMode="External"/><Relationship Id="rId65" Type="http://schemas.openxmlformats.org/officeDocument/2006/relationships/image" Target="../media/image77.svg"/><Relationship Id="rId81" Type="http://schemas.openxmlformats.org/officeDocument/2006/relationships/hyperlink" Target="https://docs.microsoft.com/microsoft-365/compliance/endpoint-dlp-learn-about" TargetMode="External"/><Relationship Id="rId86" Type="http://schemas.openxmlformats.org/officeDocument/2006/relationships/image" Target="../media/image87.png"/><Relationship Id="rId130" Type="http://schemas.openxmlformats.org/officeDocument/2006/relationships/image" Target="../media/image107.png"/><Relationship Id="rId135" Type="http://schemas.openxmlformats.org/officeDocument/2006/relationships/hyperlink" Target="https://aka.ms/SecurityDocs" TargetMode="External"/><Relationship Id="rId151" Type="http://schemas.openxmlformats.org/officeDocument/2006/relationships/image" Target="../media/image111.emf"/><Relationship Id="rId156" Type="http://schemas.openxmlformats.org/officeDocument/2006/relationships/image" Target="../media/image115.svg"/><Relationship Id="rId13" Type="http://schemas.openxmlformats.org/officeDocument/2006/relationships/image" Target="../media/image38.png"/><Relationship Id="rId18" Type="http://schemas.openxmlformats.org/officeDocument/2006/relationships/image" Target="../media/image43.png"/><Relationship Id="rId39" Type="http://schemas.openxmlformats.org/officeDocument/2006/relationships/image" Target="../media/image63.png"/><Relationship Id="rId109" Type="http://schemas.openxmlformats.org/officeDocument/2006/relationships/hyperlink" Target="https://servicetrust.microsoft.com/" TargetMode="External"/><Relationship Id="rId34" Type="http://schemas.openxmlformats.org/officeDocument/2006/relationships/image" Target="../media/image58.png"/><Relationship Id="rId50" Type="http://schemas.openxmlformats.org/officeDocument/2006/relationships/image" Target="../media/image70.png"/><Relationship Id="rId55" Type="http://schemas.openxmlformats.org/officeDocument/2006/relationships/image" Target="../media/image72.svg"/><Relationship Id="rId76" Type="http://schemas.openxmlformats.org/officeDocument/2006/relationships/hyperlink" Target="https://technet.microsoft.com/itpro/windows/keep-secure/windows-10-security-guide" TargetMode="External"/><Relationship Id="rId97" Type="http://schemas.openxmlformats.org/officeDocument/2006/relationships/image" Target="../media/image98.png"/><Relationship Id="rId104" Type="http://schemas.openxmlformats.org/officeDocument/2006/relationships/hyperlink" Target="https://docs.microsoft.com/en-us/azure/bastion/bastion-overview" TargetMode="External"/><Relationship Id="rId120" Type="http://schemas.openxmlformats.org/officeDocument/2006/relationships/hyperlink" Target="https://docs.microsoft.com/windows/security/identity-protection/hello-for-business/" TargetMode="External"/><Relationship Id="rId125" Type="http://schemas.openxmlformats.org/officeDocument/2006/relationships/hyperlink" Target="https://azure.microsoft.com/en-us/services/expressroute/" TargetMode="External"/><Relationship Id="rId141" Type="http://schemas.openxmlformats.org/officeDocument/2006/relationships/hyperlink" Target="https://docs.microsoft.com/azure/" TargetMode="External"/><Relationship Id="rId146" Type="http://schemas.openxmlformats.org/officeDocument/2006/relationships/hyperlink" Target="https://docs.microsoft.com/mem/configmgr/" TargetMode="External"/><Relationship Id="rId7" Type="http://schemas.openxmlformats.org/officeDocument/2006/relationships/hyperlink" Target="https://docs.microsoft.com/microsoft-365/compliance/information-protection?view=o365-worldwide" TargetMode="External"/><Relationship Id="rId71" Type="http://schemas.microsoft.com/office/2007/relationships/hdphoto" Target="../media/hdphoto1.wdp"/><Relationship Id="rId92" Type="http://schemas.openxmlformats.org/officeDocument/2006/relationships/image" Target="../media/image93.png"/><Relationship Id="rId162" Type="http://schemas.openxmlformats.org/officeDocument/2006/relationships/hyperlink" Target="https://docs.microsoft.com/microsoft-365/security/mtp/microsoft-threat-protection" TargetMode="External"/><Relationship Id="rId2" Type="http://schemas.openxmlformats.org/officeDocument/2006/relationships/notesSlide" Target="../notesSlides/notesSlide2.xml"/><Relationship Id="rId29" Type="http://schemas.openxmlformats.org/officeDocument/2006/relationships/image" Target="../media/image53.png"/><Relationship Id="rId24" Type="http://schemas.openxmlformats.org/officeDocument/2006/relationships/image" Target="../media/image49.png"/><Relationship Id="rId40" Type="http://schemas.openxmlformats.org/officeDocument/2006/relationships/image" Target="../media/image64.png"/><Relationship Id="rId45" Type="http://schemas.openxmlformats.org/officeDocument/2006/relationships/image" Target="../media/image67.png"/><Relationship Id="rId66" Type="http://schemas.openxmlformats.org/officeDocument/2006/relationships/image" Target="../media/image78.png"/><Relationship Id="rId87" Type="http://schemas.openxmlformats.org/officeDocument/2006/relationships/image" Target="../media/image88.png"/><Relationship Id="rId110" Type="http://schemas.openxmlformats.org/officeDocument/2006/relationships/hyperlink" Target="https://aka.ms/threatintelligence" TargetMode="External"/><Relationship Id="rId115" Type="http://schemas.openxmlformats.org/officeDocument/2006/relationships/hyperlink" Target="https://docs.microsoft.com/azure/active-directory-b2c/" TargetMode="External"/><Relationship Id="rId131" Type="http://schemas.openxmlformats.org/officeDocument/2006/relationships/image" Target="../media/image108.png"/><Relationship Id="rId136" Type="http://schemas.openxmlformats.org/officeDocument/2006/relationships/hyperlink" Target="https://aka.ms/SecurityBestPractices" TargetMode="External"/><Relationship Id="rId157" Type="http://schemas.openxmlformats.org/officeDocument/2006/relationships/hyperlink" Target="https://docs.microsoft.com/microsoft-365/security/office-365-security/office-365-atp" TargetMode="External"/><Relationship Id="rId61" Type="http://schemas.openxmlformats.org/officeDocument/2006/relationships/hyperlink" Target="https://docs.microsoft.com/azure/private-link/" TargetMode="External"/><Relationship Id="rId82" Type="http://schemas.openxmlformats.org/officeDocument/2006/relationships/hyperlink" Target="https://docs.microsoft.com/windows/security/threat-protection/microsoft-defender-atp/web-protection-overview" TargetMode="External"/><Relationship Id="rId152" Type="http://schemas.openxmlformats.org/officeDocument/2006/relationships/hyperlink" Target="https://aka.ms/AzureSentinel" TargetMode="External"/><Relationship Id="rId19" Type="http://schemas.openxmlformats.org/officeDocument/2006/relationships/image" Target="../media/image44.svg"/><Relationship Id="rId14" Type="http://schemas.openxmlformats.org/officeDocument/2006/relationships/image" Target="../media/image39.png"/><Relationship Id="rId30" Type="http://schemas.openxmlformats.org/officeDocument/2006/relationships/image" Target="../media/image54.svg"/><Relationship Id="rId35" Type="http://schemas.openxmlformats.org/officeDocument/2006/relationships/image" Target="../media/image59.png"/><Relationship Id="rId56" Type="http://schemas.openxmlformats.org/officeDocument/2006/relationships/hyperlink" Target="https://docs.microsoft.com/microsoft-365/security/office-365-security/attack-simulator" TargetMode="External"/><Relationship Id="rId77" Type="http://schemas.openxmlformats.org/officeDocument/2006/relationships/image" Target="../media/image85.emf"/><Relationship Id="rId100" Type="http://schemas.openxmlformats.org/officeDocument/2006/relationships/hyperlink" Target="https://docs.microsoft.com/azure/security-center/security-center-intro" TargetMode="External"/><Relationship Id="rId105" Type="http://schemas.openxmlformats.org/officeDocument/2006/relationships/hyperlink" Target="https://docs.microsoft.com/microsoft-365/compliance/ediscovery" TargetMode="External"/><Relationship Id="rId126" Type="http://schemas.openxmlformats.org/officeDocument/2006/relationships/image" Target="../media/image104.png"/><Relationship Id="rId147" Type="http://schemas.openxmlformats.org/officeDocument/2006/relationships/hyperlink" Target="https://aka.ms/spa" TargetMode="External"/><Relationship Id="rId8" Type="http://schemas.openxmlformats.org/officeDocument/2006/relationships/hyperlink" Target="https://docs.microsoft.com/azure/information-protection/deploy-use/deploy-aip-scanner" TargetMode="External"/><Relationship Id="rId51" Type="http://schemas.openxmlformats.org/officeDocument/2006/relationships/hyperlink" Target="https://docs.microsoft.com/azure/virtual-network/ddos-protection-overview" TargetMode="External"/><Relationship Id="rId72" Type="http://schemas.openxmlformats.org/officeDocument/2006/relationships/image" Target="../media/image81.png"/><Relationship Id="rId93" Type="http://schemas.openxmlformats.org/officeDocument/2006/relationships/image" Target="../media/image94.png"/><Relationship Id="rId98" Type="http://schemas.openxmlformats.org/officeDocument/2006/relationships/hyperlink" Target="https://docs.microsoft.com/microsoft-365/compliance/communication-compliance" TargetMode="External"/><Relationship Id="rId121" Type="http://schemas.openxmlformats.org/officeDocument/2006/relationships/hyperlink" Target="https://docs.microsoft.com/azure/active-directory/governance/identity-governance-overview#:~:text=Azure%20Active%20Directory%20(Azure%20AD)%20Identity%20Governance%20allows,critical%20assets%20--%20while%20ensuring%20employee%20and" TargetMode="External"/><Relationship Id="rId142" Type="http://schemas.openxmlformats.org/officeDocument/2006/relationships/hyperlink" Target="https://docs.microsoft.com/microsoft-365/security/mtp/microsoft-secure-score" TargetMode="External"/><Relationship Id="rId3" Type="http://schemas.openxmlformats.org/officeDocument/2006/relationships/hyperlink" Target="https://docs.microsoft.com/azure/purview/overview" TargetMode="External"/><Relationship Id="rId25" Type="http://schemas.openxmlformats.org/officeDocument/2006/relationships/hyperlink" Target="https://docs.microsoft.com/azure/active-directory/" TargetMode="External"/><Relationship Id="rId46" Type="http://schemas.openxmlformats.org/officeDocument/2006/relationships/image" Target="../media/image68.emf"/><Relationship Id="rId67" Type="http://schemas.openxmlformats.org/officeDocument/2006/relationships/image" Target="../media/image79.svg"/><Relationship Id="rId116" Type="http://schemas.openxmlformats.org/officeDocument/2006/relationships/hyperlink" Target="https://docs.microsoft.com/azure/active-directory/authentication/multi-factor-authentication" TargetMode="External"/><Relationship Id="rId137" Type="http://schemas.openxmlformats.org/officeDocument/2006/relationships/hyperlink" Target="https://aka.ms/azuresecuritytop10" TargetMode="External"/><Relationship Id="rId158" Type="http://schemas.openxmlformats.org/officeDocument/2006/relationships/hyperlink" Target="https://go.microsoft.com/fwlink/p/?linkid=2134538" TargetMode="External"/><Relationship Id="rId20" Type="http://schemas.openxmlformats.org/officeDocument/2006/relationships/image" Target="../media/image45.png"/><Relationship Id="rId41" Type="http://schemas.openxmlformats.org/officeDocument/2006/relationships/image" Target="../media/image65.png"/><Relationship Id="rId62" Type="http://schemas.openxmlformats.org/officeDocument/2006/relationships/image" Target="../media/image74.png"/><Relationship Id="rId83" Type="http://schemas.openxmlformats.org/officeDocument/2006/relationships/hyperlink" Target="https://docs.microsoft.com/windows/security/threat-protection/microsoft-defender-atp/next-gen-threat-and-vuln-mgt" TargetMode="External"/><Relationship Id="rId88" Type="http://schemas.openxmlformats.org/officeDocument/2006/relationships/image" Target="../media/image89.png"/><Relationship Id="rId111" Type="http://schemas.openxmlformats.org/officeDocument/2006/relationships/hyperlink" Target="https://docs.microsoft.com/defender-for-identity/what-is" TargetMode="External"/><Relationship Id="rId132" Type="http://schemas.openxmlformats.org/officeDocument/2006/relationships/image" Target="../media/image109.png"/><Relationship Id="rId153" Type="http://schemas.openxmlformats.org/officeDocument/2006/relationships/image" Target="../media/image112.png"/><Relationship Id="rId15" Type="http://schemas.openxmlformats.org/officeDocument/2006/relationships/image" Target="../media/image40.svg"/><Relationship Id="rId36" Type="http://schemas.openxmlformats.org/officeDocument/2006/relationships/image" Target="../media/image60.png"/><Relationship Id="rId57" Type="http://schemas.openxmlformats.org/officeDocument/2006/relationships/hyperlink" Target="https://docs.microsoft.com/microsoft-365/compliance/insider-risk-management" TargetMode="External"/><Relationship Id="rId106" Type="http://schemas.openxmlformats.org/officeDocument/2006/relationships/hyperlink" Target="https://support.office.com/article/Manage-data-governance-in-Office-365-48064107-fed2-4db0-9e5c-aa5ddd5ccb09" TargetMode="External"/><Relationship Id="rId127" Type="http://schemas.openxmlformats.org/officeDocument/2006/relationships/hyperlink" Target="https://azure.microsoft.com/marketplace/" TargetMode="External"/><Relationship Id="rId10" Type="http://schemas.openxmlformats.org/officeDocument/2006/relationships/image" Target="../media/image36.jpeg"/><Relationship Id="rId31" Type="http://schemas.openxmlformats.org/officeDocument/2006/relationships/image" Target="../media/image55.png"/><Relationship Id="rId52" Type="http://schemas.openxmlformats.org/officeDocument/2006/relationships/hyperlink" Target="https://azure.microsoft.com/services/site-recovery/" TargetMode="External"/><Relationship Id="rId73" Type="http://schemas.openxmlformats.org/officeDocument/2006/relationships/image" Target="../media/image82.jpeg"/><Relationship Id="rId78" Type="http://schemas.openxmlformats.org/officeDocument/2006/relationships/hyperlink" Target="https://docs.microsoft.com/windows/security/threat-protection/microsoft-defender-atp/microsoft-threat-experts" TargetMode="External"/><Relationship Id="rId94" Type="http://schemas.openxmlformats.org/officeDocument/2006/relationships/image" Target="../media/image95.png"/><Relationship Id="rId99" Type="http://schemas.openxmlformats.org/officeDocument/2006/relationships/hyperlink" Target="https://docs.microsoft.com/azure/lighthouse/overview" TargetMode="External"/><Relationship Id="rId101" Type="http://schemas.openxmlformats.org/officeDocument/2006/relationships/hyperlink" Target="https://azure.microsoft.com/blog/regulatory-compliance-dashboard-in-azure-security-center-now-available/" TargetMode="External"/><Relationship Id="rId122" Type="http://schemas.openxmlformats.org/officeDocument/2006/relationships/hyperlink" Target="https://docs.microsoft.com/azure/active-directory/authentication/howto-authentication-passwordless-security-key#:~:text=User%20registration%20and%20management%20of%20FIDO2%20security%20keys,method%20and%20choosing%20Security%20key.%20More%20items...%20" TargetMode="External"/><Relationship Id="rId143" Type="http://schemas.openxmlformats.org/officeDocument/2006/relationships/hyperlink" Target="https://docs.microsoft.com/microsoft-365/compliance/compliance-score-calculation" TargetMode="External"/><Relationship Id="rId148" Type="http://schemas.openxmlformats.org/officeDocument/2006/relationships/hyperlink" Target="https://aka.ms/PAW" TargetMode="External"/><Relationship Id="rId4" Type="http://schemas.openxmlformats.org/officeDocument/2006/relationships/hyperlink" Target="https://aka.ms/MCRA" TargetMode="External"/><Relationship Id="rId9" Type="http://schemas.openxmlformats.org/officeDocument/2006/relationships/hyperlink" Target="https://docs.microsoft.com/en-us/information-protection/get-started/requirements-applications" TargetMode="External"/><Relationship Id="rId26" Type="http://schemas.openxmlformats.org/officeDocument/2006/relationships/image" Target="../media/image50.emf"/><Relationship Id="rId47" Type="http://schemas.openxmlformats.org/officeDocument/2006/relationships/hyperlink" Target="https://docs.microsoft.com/azure/key-vault/key-vault-overview" TargetMode="External"/><Relationship Id="rId68" Type="http://schemas.openxmlformats.org/officeDocument/2006/relationships/hyperlink" Target="https://docs.microsoft.com/azure/active-directory/active-directory-conditional-access-azure-portal" TargetMode="External"/><Relationship Id="rId89" Type="http://schemas.openxmlformats.org/officeDocument/2006/relationships/image" Target="../media/image90.png"/><Relationship Id="rId112" Type="http://schemas.openxmlformats.org/officeDocument/2006/relationships/hyperlink" Target="https://docs.microsoft.com/azure/active-directory/active-directory-privileged-identity-management-configure" TargetMode="External"/><Relationship Id="rId133" Type="http://schemas.openxmlformats.org/officeDocument/2006/relationships/hyperlink" Target="https://azure.microsoft.com/blog/security-and-compliance-in-azure-stack/" TargetMode="External"/><Relationship Id="rId154" Type="http://schemas.openxmlformats.org/officeDocument/2006/relationships/image" Target="../media/image113.svg"/><Relationship Id="rId16" Type="http://schemas.openxmlformats.org/officeDocument/2006/relationships/image" Target="../media/image41.png"/><Relationship Id="rId37" Type="http://schemas.openxmlformats.org/officeDocument/2006/relationships/image" Target="../media/image61.png"/><Relationship Id="rId58" Type="http://schemas.openxmlformats.org/officeDocument/2006/relationships/hyperlink" Target="https://docs.microsoft.com/azure-sphere/product-overview/what-is-azure-sphere" TargetMode="External"/><Relationship Id="rId79" Type="http://schemas.openxmlformats.org/officeDocument/2006/relationships/hyperlink" Target="https://aka.ms/DART" TargetMode="External"/><Relationship Id="rId102" Type="http://schemas.openxmlformats.org/officeDocument/2006/relationships/hyperlink" Target="https://docs.microsoft.com/azure/security-center/secure-score-security-controls" TargetMode="External"/><Relationship Id="rId123" Type="http://schemas.openxmlformats.org/officeDocument/2006/relationships/image" Target="../media/image102.png"/><Relationship Id="rId144" Type="http://schemas.openxmlformats.org/officeDocument/2006/relationships/hyperlink" Target="https://docs.microsoft.com/mem/" TargetMode="External"/><Relationship Id="rId90" Type="http://schemas.openxmlformats.org/officeDocument/2006/relationships/image" Target="../media/image91.png"/><Relationship Id="rId27" Type="http://schemas.openxmlformats.org/officeDocument/2006/relationships/image" Target="../media/image51.png"/><Relationship Id="rId48" Type="http://schemas.openxmlformats.org/officeDocument/2006/relationships/image" Target="../media/image69.png"/><Relationship Id="rId69" Type="http://schemas.openxmlformats.org/officeDocument/2006/relationships/hyperlink" Target="https://aka.ms/GHSecurity" TargetMode="External"/><Relationship Id="rId113" Type="http://schemas.openxmlformats.org/officeDocument/2006/relationships/hyperlink" Target="https://docs.microsoft.com/azure/active-directory/active-directory-identityprotection" TargetMode="External"/><Relationship Id="rId134" Type="http://schemas.openxmlformats.org/officeDocument/2006/relationships/hyperlink" Target="https://docs.microsoft.com/azure/active-directory/manage-apps/application-proxy" TargetMode="External"/><Relationship Id="rId80" Type="http://schemas.openxmlformats.org/officeDocument/2006/relationships/hyperlink" Target="https://docs.microsoft.com/windows/security/threat-protection/windows-defender-atp/windows-defender-advanced-threat-protection" TargetMode="External"/><Relationship Id="rId155" Type="http://schemas.openxmlformats.org/officeDocument/2006/relationships/image" Target="../media/image114.png"/></Relationships>
</file>

<file path=ppt/slides/_rels/slide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hyperlink" Target="https://docs.aws.amazon.com/whitepapers/latest/aws-security-incident-response-guide/what-to-create-playbooks-for.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jpe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8.xml.rels><?xml version="1.0" encoding="UTF-8" standalone="yes"?>
<Relationships xmlns="http://schemas.openxmlformats.org/package/2006/relationships"><Relationship Id="rId8" Type="http://schemas.openxmlformats.org/officeDocument/2006/relationships/hyperlink" Target="https://docs.aws.amazon.com/whitepapers/latest/aws-security-incident-response-guide/aws-security-incident-response-guide.html" TargetMode="External"/><Relationship Id="rId3" Type="http://schemas.openxmlformats.org/officeDocument/2006/relationships/hyperlink" Target="https://learn.microsoft.com/en-us/security/adoption/mcra" TargetMode="External"/><Relationship Id="rId7" Type="http://schemas.openxmlformats.org/officeDocument/2006/relationships/hyperlink" Target="https://www.bcs.org/articles-opinion-and-research/history-of-the-cloud/" TargetMode="External"/><Relationship Id="rId2" Type="http://schemas.openxmlformats.org/officeDocument/2006/relationships/hyperlink" Target="https://github.com/aws-samples/aws-customer-playbook-framework" TargetMode="External"/><Relationship Id="rId1" Type="http://schemas.openxmlformats.org/officeDocument/2006/relationships/slideLayout" Target="../slideLayouts/slideLayout2.xml"/><Relationship Id="rId6" Type="http://schemas.openxmlformats.org/officeDocument/2006/relationships/hyperlink" Target="https://nvlpubs.nist.gov/nistpubs/Legacy/SP/nistspecialpublication800-144.pdf" TargetMode="External"/><Relationship Id="rId11" Type="http://schemas.openxmlformats.org/officeDocument/2006/relationships/hyperlink" Target="https://www.microsoft.com/en-ie/training-days/security/security-compliance-and-identity-fundamentals" TargetMode="External"/><Relationship Id="rId5" Type="http://schemas.openxmlformats.org/officeDocument/2006/relationships/hyperlink" Target="https://nvlpubs.nist.gov/nistpubs/SpecialPublications/NIST.SP.800-12r1.pdf" TargetMode="External"/><Relationship Id="rId10" Type="http://schemas.openxmlformats.org/officeDocument/2006/relationships/hyperlink" Target="https://www.microsoft.com/en-us/security/blog/2021/05/03/ai-security-risk-assessment-using-counterfit/" TargetMode="External"/><Relationship Id="rId4" Type="http://schemas.openxmlformats.org/officeDocument/2006/relationships/hyperlink" Target="https://csrc.nist.gov/pubs/sp/800/61/r2/final" TargetMode="External"/><Relationship Id="rId9" Type="http://schemas.openxmlformats.org/officeDocument/2006/relationships/hyperlink" Target="https://www.microsoft.com/en-us/security/blog/2023/03/02/new-research-tooling-and-partnerships-for-more-secure-ai-and-machine-learn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nvlpubs.nist.gov/nistpubs/Legacy/SP/nistspecialpublication800-144.pdf"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E5E9-12F6-F75A-41D0-DCB23CCA3E13}"/>
              </a:ext>
            </a:extLst>
          </p:cNvPr>
          <p:cNvSpPr>
            <a:spLocks noGrp="1"/>
          </p:cNvSpPr>
          <p:nvPr>
            <p:ph type="ctrTitle"/>
          </p:nvPr>
        </p:nvSpPr>
        <p:spPr>
          <a:xfrm>
            <a:off x="3949727" y="1964267"/>
            <a:ext cx="7210398" cy="2421464"/>
          </a:xfrm>
        </p:spPr>
        <p:txBody>
          <a:bodyPr>
            <a:normAutofit/>
          </a:bodyPr>
          <a:lstStyle/>
          <a:p>
            <a:r>
              <a:rPr lang="es-ES_tradnl" sz="6000" b="1" dirty="0">
                <a:effectLst/>
                <a:latin typeface="Helvetica Neue" panose="02000503000000020004" pitchFamily="2" charset="0"/>
              </a:rPr>
              <a:t>"Seguridad en el Campus"</a:t>
            </a:r>
            <a:endParaRPr lang="es-ES_tradnl" sz="6000" dirty="0"/>
          </a:p>
        </p:txBody>
      </p:sp>
      <p:sp>
        <p:nvSpPr>
          <p:cNvPr id="3" name="Subtitle 2">
            <a:extLst>
              <a:ext uri="{FF2B5EF4-FFF2-40B4-BE49-F238E27FC236}">
                <a16:creationId xmlns:a16="http://schemas.microsoft.com/office/drawing/2014/main" id="{6E9452AB-DEC3-272C-2D71-EC4E6E261E3F}"/>
              </a:ext>
            </a:extLst>
          </p:cNvPr>
          <p:cNvSpPr>
            <a:spLocks noGrp="1"/>
          </p:cNvSpPr>
          <p:nvPr>
            <p:ph type="subTitle" idx="1"/>
          </p:nvPr>
        </p:nvSpPr>
        <p:spPr>
          <a:xfrm>
            <a:off x="3949727" y="4471996"/>
            <a:ext cx="7210398" cy="569445"/>
          </a:xfrm>
        </p:spPr>
        <p:txBody>
          <a:bodyPr>
            <a:normAutofit/>
          </a:bodyPr>
          <a:lstStyle/>
          <a:p>
            <a:r>
              <a:rPr lang="es-ES_tradnl" sz="2400" b="1" dirty="0">
                <a:effectLst/>
                <a:latin typeface="Helvetica Neue" panose="02000503000000020004" pitchFamily="2" charset="0"/>
              </a:rPr>
              <a:t>Protegiendo Nuestro Entorno</a:t>
            </a:r>
            <a:endParaRPr lang="es-ES_tradnl" sz="2400" dirty="0"/>
          </a:p>
        </p:txBody>
      </p:sp>
    </p:spTree>
    <p:extLst>
      <p:ext uri="{BB962C8B-B14F-4D97-AF65-F5344CB8AC3E}">
        <p14:creationId xmlns:p14="http://schemas.microsoft.com/office/powerpoint/2010/main" val="2178037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5346-034C-905D-14FF-557ED3A1C16C}"/>
              </a:ext>
            </a:extLst>
          </p:cNvPr>
          <p:cNvSpPr>
            <a:spLocks noGrp="1"/>
          </p:cNvSpPr>
          <p:nvPr>
            <p:ph type="title"/>
          </p:nvPr>
        </p:nvSpPr>
        <p:spPr/>
        <p:txBody>
          <a:bodyPr/>
          <a:lstStyle/>
          <a:p>
            <a:r>
              <a:rPr lang="es-ES_tradnl" b="1" dirty="0">
                <a:effectLst/>
                <a:latin typeface="Helvetica Neue" panose="02000503000000020004" pitchFamily="2" charset="0"/>
              </a:rPr>
              <a:t>Amenazas Comunes en la Nube</a:t>
            </a:r>
            <a:endParaRPr lang="es-ES_tradnl" dirty="0"/>
          </a:p>
        </p:txBody>
      </p:sp>
      <p:sp>
        <p:nvSpPr>
          <p:cNvPr id="3" name="Content Placeholder 2">
            <a:extLst>
              <a:ext uri="{FF2B5EF4-FFF2-40B4-BE49-F238E27FC236}">
                <a16:creationId xmlns:a16="http://schemas.microsoft.com/office/drawing/2014/main" id="{3D2A52B2-6902-1543-8168-A77FE0697689}"/>
              </a:ext>
            </a:extLst>
          </p:cNvPr>
          <p:cNvSpPr>
            <a:spLocks noGrp="1"/>
          </p:cNvSpPr>
          <p:nvPr>
            <p:ph idx="1"/>
          </p:nvPr>
        </p:nvSpPr>
        <p:spPr>
          <a:xfrm>
            <a:off x="685801" y="2130725"/>
            <a:ext cx="10580297" cy="3890513"/>
          </a:xfrm>
        </p:spPr>
        <p:txBody>
          <a:bodyPr>
            <a:normAutofit fontScale="92500" lnSpcReduction="20000"/>
          </a:bodyPr>
          <a:lstStyle/>
          <a:p>
            <a:pPr marL="457200" lvl="1" indent="0">
              <a:buNone/>
            </a:pPr>
            <a:r>
              <a:rPr lang="es-ES_tradnl" sz="2200" b="1" i="1" u="sng" dirty="0">
                <a:solidFill>
                  <a:srgbClr val="C00000"/>
                </a:solidFill>
                <a:effectLst/>
                <a:latin typeface="Helvetica Neue" panose="02000503000000020004" pitchFamily="2" charset="0"/>
              </a:rPr>
              <a:t>Malware</a:t>
            </a:r>
          </a:p>
          <a:p>
            <a:pPr marL="457200" lvl="1" indent="0">
              <a:buNone/>
            </a:pPr>
            <a:r>
              <a:rPr lang="es-ES_tradnl" sz="1700" dirty="0">
                <a:effectLst/>
                <a:latin typeface="Helvetica Neue" panose="02000503000000020004" pitchFamily="2" charset="0"/>
              </a:rPr>
              <a:t>Software malicioso diseñado para infiltrarse o dañar un sistema.</a:t>
            </a:r>
          </a:p>
          <a:p>
            <a:pPr marL="457200" lvl="1" indent="0">
              <a:buNone/>
            </a:pPr>
            <a:r>
              <a:rPr lang="es-ES_tradnl" sz="2200" b="1" i="1" u="sng" dirty="0">
                <a:solidFill>
                  <a:srgbClr val="C00000"/>
                </a:solidFill>
                <a:effectLst/>
                <a:latin typeface="Helvetica Neue" panose="02000503000000020004" pitchFamily="2" charset="0"/>
              </a:rPr>
              <a:t>Phishing</a:t>
            </a:r>
          </a:p>
          <a:p>
            <a:pPr marL="457200" lvl="1" indent="0">
              <a:buNone/>
            </a:pPr>
            <a:r>
              <a:rPr lang="es-ES_tradnl" sz="1700" dirty="0">
                <a:effectLst/>
                <a:latin typeface="Helvetica Neue" panose="02000503000000020004" pitchFamily="2" charset="0"/>
              </a:rPr>
              <a:t>Intentos de engañar a los usuarios para que revelen información confidencial, como contraseñas o datos financieros.</a:t>
            </a:r>
          </a:p>
          <a:p>
            <a:pPr marL="457200" lvl="1" indent="0">
              <a:buNone/>
            </a:pPr>
            <a:r>
              <a:rPr lang="es-ES_tradnl" sz="2200" b="1" i="1" u="sng" dirty="0">
                <a:solidFill>
                  <a:srgbClr val="C00000"/>
                </a:solidFill>
                <a:effectLst/>
                <a:latin typeface="Helvetica Neue" panose="02000503000000020004" pitchFamily="2" charset="0"/>
              </a:rPr>
              <a:t>Ataques de Denegación de Servicio (</a:t>
            </a:r>
            <a:r>
              <a:rPr lang="es-ES_tradnl" sz="2200" b="1" i="1" u="sng" dirty="0" err="1">
                <a:solidFill>
                  <a:srgbClr val="C00000"/>
                </a:solidFill>
                <a:effectLst/>
                <a:latin typeface="Helvetica Neue" panose="02000503000000020004" pitchFamily="2" charset="0"/>
              </a:rPr>
              <a:t>DDoS</a:t>
            </a:r>
            <a:r>
              <a:rPr lang="es-ES_tradnl" sz="2200" b="1" i="1" u="sng" dirty="0">
                <a:solidFill>
                  <a:srgbClr val="C00000"/>
                </a:solidFill>
                <a:effectLst/>
                <a:latin typeface="Helvetica Neue" panose="02000503000000020004" pitchFamily="2" charset="0"/>
              </a:rPr>
              <a:t>)</a:t>
            </a:r>
          </a:p>
          <a:p>
            <a:pPr marL="457200" lvl="1" indent="0">
              <a:buNone/>
            </a:pPr>
            <a:r>
              <a:rPr lang="es-ES_tradnl" sz="1700" dirty="0">
                <a:effectLst/>
                <a:latin typeface="Helvetica Neue" panose="02000503000000020004" pitchFamily="2" charset="0"/>
              </a:rPr>
              <a:t>Intentos de sobrecargar un sistema o red con tráfico malicioso para interrumpir su funcionamiento normal.</a:t>
            </a:r>
          </a:p>
          <a:p>
            <a:pPr marL="457200" lvl="1" indent="0">
              <a:buNone/>
            </a:pPr>
            <a:r>
              <a:rPr lang="es-ES_tradnl" sz="2200" b="1" i="1" u="sng" dirty="0">
                <a:solidFill>
                  <a:srgbClr val="C00000"/>
                </a:solidFill>
                <a:effectLst/>
                <a:latin typeface="Helvetica Neue" panose="02000503000000020004" pitchFamily="2" charset="0"/>
              </a:rPr>
              <a:t>Ingeniería Social</a:t>
            </a:r>
          </a:p>
          <a:p>
            <a:pPr marL="457200" lvl="1" indent="0">
              <a:buNone/>
            </a:pPr>
            <a:r>
              <a:rPr lang="es-ES_tradnl" sz="1700" dirty="0">
                <a:effectLst/>
                <a:latin typeface="Helvetica Neue" panose="02000503000000020004" pitchFamily="2" charset="0"/>
              </a:rPr>
              <a:t>Manipulación psicológica para obtener información confidencial o acceso no autorizado.</a:t>
            </a:r>
          </a:p>
          <a:p>
            <a:pPr marL="457200" lvl="1" indent="0">
              <a:buNone/>
            </a:pPr>
            <a:r>
              <a:rPr lang="es-ES_tradnl" sz="2200" b="1" i="1" u="sng" dirty="0">
                <a:solidFill>
                  <a:srgbClr val="C00000"/>
                </a:solidFill>
                <a:effectLst/>
                <a:latin typeface="Helvetica Neue" panose="02000503000000020004" pitchFamily="2" charset="0"/>
              </a:rPr>
              <a:t>Ataques de Inyección </a:t>
            </a:r>
          </a:p>
          <a:p>
            <a:pPr marL="457200" lvl="1" indent="0">
              <a:buNone/>
            </a:pPr>
            <a:r>
              <a:rPr lang="es-ES_tradnl" sz="1700" dirty="0">
                <a:effectLst/>
                <a:latin typeface="Helvetica Neue" panose="02000503000000020004" pitchFamily="2" charset="0"/>
              </a:rPr>
              <a:t>Introducción de código malicioso en aplicaciones web para obtener acceso a datos sensibles o comprometer el sistema.</a:t>
            </a:r>
          </a:p>
        </p:txBody>
      </p:sp>
    </p:spTree>
    <p:extLst>
      <p:ext uri="{BB962C8B-B14F-4D97-AF65-F5344CB8AC3E}">
        <p14:creationId xmlns:p14="http://schemas.microsoft.com/office/powerpoint/2010/main" val="227932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3122-1573-4DB4-6B14-96C0839184CD}"/>
              </a:ext>
            </a:extLst>
          </p:cNvPr>
          <p:cNvSpPr>
            <a:spLocks noGrp="1"/>
          </p:cNvSpPr>
          <p:nvPr>
            <p:ph type="title"/>
          </p:nvPr>
        </p:nvSpPr>
        <p:spPr>
          <a:xfrm>
            <a:off x="1479431" y="1187569"/>
            <a:ext cx="3567022" cy="753373"/>
          </a:xfrm>
        </p:spPr>
        <p:txBody>
          <a:bodyPr/>
          <a:lstStyle/>
          <a:p>
            <a:r>
              <a:rPr lang="es-ES_tradnl" b="1" dirty="0">
                <a:effectLst/>
                <a:latin typeface="Helvetica Neue" panose="02000503000000020004" pitchFamily="2" charset="0"/>
              </a:rPr>
              <a:t>MACROVIRUS</a:t>
            </a:r>
            <a:endParaRPr lang="en-PE" dirty="0"/>
          </a:p>
        </p:txBody>
      </p:sp>
      <p:pic>
        <p:nvPicPr>
          <p:cNvPr id="9218" name="Picture 2" descr="Malicious Macro Hijacks Desktop Shortcuts | Trend Micro (DE)">
            <a:extLst>
              <a:ext uri="{FF2B5EF4-FFF2-40B4-BE49-F238E27FC236}">
                <a16:creationId xmlns:a16="http://schemas.microsoft.com/office/drawing/2014/main" id="{7683D353-1D18-A223-D1BA-7904FEEC1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91" y="2393670"/>
            <a:ext cx="5110703" cy="306940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0482A4A-667A-1C93-655F-5D04BFE13CEB}"/>
              </a:ext>
            </a:extLst>
          </p:cNvPr>
          <p:cNvSpPr txBox="1">
            <a:spLocks/>
          </p:cNvSpPr>
          <p:nvPr/>
        </p:nvSpPr>
        <p:spPr>
          <a:xfrm>
            <a:off x="7259850" y="1187569"/>
            <a:ext cx="3567022" cy="753373"/>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b="1" dirty="0">
                <a:latin typeface="Helvetica Neue" panose="02000503000000020004" pitchFamily="2" charset="0"/>
              </a:rPr>
              <a:t>ransomware</a:t>
            </a:r>
            <a:endParaRPr lang="en-PE" dirty="0"/>
          </a:p>
        </p:txBody>
      </p:sp>
      <p:pic>
        <p:nvPicPr>
          <p:cNvPr id="9220" name="Picture 4" descr="How Does Ransomware Work? | ExtraHop">
            <a:extLst>
              <a:ext uri="{FF2B5EF4-FFF2-40B4-BE49-F238E27FC236}">
                <a16:creationId xmlns:a16="http://schemas.microsoft.com/office/drawing/2014/main" id="{EC266DEE-DDF4-5F78-E901-E6D5A6B73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729" y="2393670"/>
            <a:ext cx="5109264" cy="306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907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8ED2-7F62-9813-5FA1-0A03488B302D}"/>
              </a:ext>
            </a:extLst>
          </p:cNvPr>
          <p:cNvSpPr>
            <a:spLocks noGrp="1"/>
          </p:cNvSpPr>
          <p:nvPr>
            <p:ph type="title"/>
          </p:nvPr>
        </p:nvSpPr>
        <p:spPr>
          <a:xfrm>
            <a:off x="1030286" y="877019"/>
            <a:ext cx="10131425" cy="1456267"/>
          </a:xfrm>
        </p:spPr>
        <p:txBody>
          <a:bodyPr>
            <a:normAutofit/>
          </a:bodyPr>
          <a:lstStyle/>
          <a:p>
            <a:pPr algn="ctr"/>
            <a:r>
              <a:rPr lang="es-ES_tradnl" sz="3600" b="1" i="1" u="sng" dirty="0">
                <a:effectLst/>
                <a:latin typeface="Helvetica Neue" panose="02000503000000020004" pitchFamily="2" charset="0"/>
              </a:rPr>
              <a:t>Ataques de Denegación de Servicio (</a:t>
            </a:r>
            <a:r>
              <a:rPr lang="es-ES_tradnl" sz="3600" b="1" i="1" u="sng" dirty="0" err="1">
                <a:effectLst/>
                <a:latin typeface="Helvetica Neue" panose="02000503000000020004" pitchFamily="2" charset="0"/>
              </a:rPr>
              <a:t>DDoS</a:t>
            </a:r>
            <a:r>
              <a:rPr lang="es-ES_tradnl" sz="3600" b="1" i="1" u="sng" dirty="0">
                <a:effectLst/>
                <a:latin typeface="Helvetica Neue" panose="02000503000000020004" pitchFamily="2" charset="0"/>
              </a:rPr>
              <a:t>)</a:t>
            </a:r>
            <a:endParaRPr lang="en-PE" dirty="0"/>
          </a:p>
        </p:txBody>
      </p:sp>
      <p:pic>
        <p:nvPicPr>
          <p:cNvPr id="10242" name="Picture 2" descr="Common flow of DDoS attack.">
            <a:extLst>
              <a:ext uri="{FF2B5EF4-FFF2-40B4-BE49-F238E27FC236}">
                <a16:creationId xmlns:a16="http://schemas.microsoft.com/office/drawing/2014/main" id="{59E77D6F-2CCA-C3B5-F714-DE3EC2B55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876" y="2567984"/>
            <a:ext cx="7496247" cy="341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08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6D3D-27B0-CF3E-D56F-64FE7602ACCB}"/>
              </a:ext>
            </a:extLst>
          </p:cNvPr>
          <p:cNvSpPr>
            <a:spLocks noGrp="1"/>
          </p:cNvSpPr>
          <p:nvPr>
            <p:ph type="title"/>
          </p:nvPr>
        </p:nvSpPr>
        <p:spPr/>
        <p:txBody>
          <a:bodyPr/>
          <a:lstStyle/>
          <a:p>
            <a:r>
              <a:rPr lang="es-ES_tradnl" b="1" dirty="0">
                <a:effectLst/>
                <a:latin typeface="Helvetica Neue" panose="02000503000000020004" pitchFamily="2" charset="0"/>
              </a:rPr>
              <a:t>Métodos de Protección en la Nube</a:t>
            </a:r>
            <a:endParaRPr lang="es-ES_tradnl" dirty="0"/>
          </a:p>
        </p:txBody>
      </p:sp>
      <p:sp>
        <p:nvSpPr>
          <p:cNvPr id="3" name="Content Placeholder 2">
            <a:extLst>
              <a:ext uri="{FF2B5EF4-FFF2-40B4-BE49-F238E27FC236}">
                <a16:creationId xmlns:a16="http://schemas.microsoft.com/office/drawing/2014/main" id="{8A8B8B83-1EE0-0A4C-5DF0-20A175B13C77}"/>
              </a:ext>
            </a:extLst>
          </p:cNvPr>
          <p:cNvSpPr>
            <a:spLocks noGrp="1"/>
          </p:cNvSpPr>
          <p:nvPr>
            <p:ph idx="1"/>
          </p:nvPr>
        </p:nvSpPr>
        <p:spPr>
          <a:xfrm>
            <a:off x="685801" y="2065867"/>
            <a:ext cx="10131425" cy="4274548"/>
          </a:xfrm>
        </p:spPr>
        <p:txBody>
          <a:bodyPr>
            <a:normAutofit fontScale="92500" lnSpcReduction="20000"/>
          </a:bodyPr>
          <a:lstStyle/>
          <a:p>
            <a:pPr marL="457200" lvl="1" indent="0">
              <a:buNone/>
            </a:pPr>
            <a:r>
              <a:rPr lang="es-ES_tradnl" sz="2100" b="1" i="1" u="sng" dirty="0">
                <a:solidFill>
                  <a:srgbClr val="92D050"/>
                </a:solidFill>
                <a:effectLst/>
                <a:latin typeface="Helvetica Neue" panose="02000503000000020004" pitchFamily="2" charset="0"/>
              </a:rPr>
              <a:t>Cifrado de Datos</a:t>
            </a:r>
          </a:p>
          <a:p>
            <a:pPr marL="457200" lvl="1" indent="0">
              <a:buNone/>
            </a:pPr>
            <a:r>
              <a:rPr lang="es-ES_tradnl" dirty="0">
                <a:effectLst/>
                <a:latin typeface="Helvetica Neue" panose="02000503000000020004" pitchFamily="2" charset="0"/>
              </a:rPr>
              <a:t>Convertir datos en un formato ilegible para proteger su confidencialidad durante el almacenamiento y la transmisión.</a:t>
            </a:r>
          </a:p>
          <a:p>
            <a:pPr marL="457200" lvl="1" indent="0">
              <a:buNone/>
            </a:pPr>
            <a:r>
              <a:rPr lang="es-ES_tradnl" sz="2100" b="1" i="1" u="sng" dirty="0">
                <a:solidFill>
                  <a:srgbClr val="92D050"/>
                </a:solidFill>
                <a:effectLst/>
                <a:latin typeface="Helvetica Neue" panose="02000503000000020004" pitchFamily="2" charset="0"/>
              </a:rPr>
              <a:t>Autenticación </a:t>
            </a:r>
            <a:r>
              <a:rPr lang="es-ES_tradnl" sz="2100" b="1" i="1" u="sng" dirty="0" err="1">
                <a:solidFill>
                  <a:srgbClr val="92D050"/>
                </a:solidFill>
                <a:effectLst/>
                <a:latin typeface="Helvetica Neue" panose="02000503000000020004" pitchFamily="2" charset="0"/>
              </a:rPr>
              <a:t>Multifactor</a:t>
            </a:r>
            <a:r>
              <a:rPr lang="es-ES_tradnl" sz="2100" b="1" i="1" u="sng" dirty="0">
                <a:solidFill>
                  <a:srgbClr val="92D050"/>
                </a:solidFill>
                <a:effectLst/>
                <a:latin typeface="Helvetica Neue" panose="02000503000000020004" pitchFamily="2" charset="0"/>
              </a:rPr>
              <a:t> (MFA)</a:t>
            </a:r>
          </a:p>
          <a:p>
            <a:pPr marL="457200" lvl="1" indent="0">
              <a:buNone/>
            </a:pPr>
            <a:r>
              <a:rPr lang="es-ES_tradnl" dirty="0">
                <a:effectLst/>
                <a:latin typeface="Helvetica Neue" panose="02000503000000020004" pitchFamily="2" charset="0"/>
              </a:rPr>
              <a:t>Requerir múltiples formas de autenticación (como contraseñas, códigos de acceso temporal, huellas dactilares) para acceder a sistemas o datos.</a:t>
            </a:r>
          </a:p>
          <a:p>
            <a:pPr marL="457200" lvl="1" indent="0">
              <a:buNone/>
            </a:pPr>
            <a:r>
              <a:rPr lang="es-ES_tradnl" sz="2100" b="1" i="1" u="sng" dirty="0">
                <a:solidFill>
                  <a:srgbClr val="92D050"/>
                </a:solidFill>
                <a:effectLst/>
                <a:latin typeface="Helvetica Neue" panose="02000503000000020004" pitchFamily="2" charset="0"/>
              </a:rPr>
              <a:t>Firewall</a:t>
            </a:r>
          </a:p>
          <a:p>
            <a:pPr marL="457200" lvl="1" indent="0">
              <a:buNone/>
            </a:pPr>
            <a:r>
              <a:rPr lang="es-ES_tradnl" dirty="0">
                <a:effectLst/>
                <a:latin typeface="Helvetica Neue" panose="02000503000000020004" pitchFamily="2" charset="0"/>
              </a:rPr>
              <a:t>Dispositivos de seguridad que controlan el tráfico de red y pueden bloquear o permitir ciertos tipos de comunicaciones.</a:t>
            </a:r>
          </a:p>
          <a:p>
            <a:pPr marL="457200" lvl="1" indent="0">
              <a:buNone/>
            </a:pPr>
            <a:r>
              <a:rPr lang="es-ES_tradnl" sz="2100" b="1" i="1" u="sng" dirty="0">
                <a:solidFill>
                  <a:srgbClr val="92D050"/>
                </a:solidFill>
                <a:effectLst/>
                <a:latin typeface="Helvetica Neue" panose="02000503000000020004" pitchFamily="2" charset="0"/>
              </a:rPr>
              <a:t>Seguridad de la Capa de Transporte (TLS/SSL)</a:t>
            </a:r>
          </a:p>
          <a:p>
            <a:pPr marL="457200" lvl="1" indent="0">
              <a:buNone/>
            </a:pPr>
            <a:r>
              <a:rPr lang="es-ES_tradnl" dirty="0">
                <a:effectLst/>
                <a:latin typeface="Helvetica Neue" panose="02000503000000020004" pitchFamily="2" charset="0"/>
              </a:rPr>
              <a:t>Protocolos criptográficos para garantizar la seguridad de las comunicaciones en línea.</a:t>
            </a:r>
          </a:p>
          <a:p>
            <a:pPr marL="457200" lvl="1" indent="0">
              <a:buNone/>
            </a:pPr>
            <a:r>
              <a:rPr lang="es-ES_tradnl" sz="2100" b="1" i="1" u="sng" dirty="0">
                <a:solidFill>
                  <a:srgbClr val="92D050"/>
                </a:solidFill>
                <a:effectLst/>
                <a:latin typeface="Helvetica Neue" panose="02000503000000020004" pitchFamily="2" charset="0"/>
              </a:rPr>
              <a:t>Soluciones de Seguridad en la Nube</a:t>
            </a:r>
          </a:p>
          <a:p>
            <a:pPr marL="457200" lvl="1" indent="0">
              <a:buNone/>
            </a:pPr>
            <a:r>
              <a:rPr lang="es-ES_tradnl" dirty="0">
                <a:effectLst/>
                <a:latin typeface="Helvetica Neue" panose="02000503000000020004" pitchFamily="2" charset="0"/>
              </a:rPr>
              <a:t>Servicios específicamente diseñados para proteger entornos en la nube, como soluciones de detección y respuesta a amenazas (EDR), gestión de identidades y accesos (IAM), etc.</a:t>
            </a:r>
          </a:p>
          <a:p>
            <a:pPr marL="457200" lvl="1" indent="0">
              <a:buNone/>
            </a:pPr>
            <a:endParaRPr lang="es-ES_tradnl" dirty="0">
              <a:effectLst/>
              <a:latin typeface="Helvetica Neue" panose="02000503000000020004" pitchFamily="2" charset="0"/>
            </a:endParaRPr>
          </a:p>
        </p:txBody>
      </p:sp>
    </p:spTree>
    <p:extLst>
      <p:ext uri="{BB962C8B-B14F-4D97-AF65-F5344CB8AC3E}">
        <p14:creationId xmlns:p14="http://schemas.microsoft.com/office/powerpoint/2010/main" val="2385447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6D3D-27B0-CF3E-D56F-64FE7602ACCB}"/>
              </a:ext>
            </a:extLst>
          </p:cNvPr>
          <p:cNvSpPr>
            <a:spLocks noGrp="1"/>
          </p:cNvSpPr>
          <p:nvPr>
            <p:ph type="title"/>
          </p:nvPr>
        </p:nvSpPr>
        <p:spPr>
          <a:xfrm>
            <a:off x="685801" y="609600"/>
            <a:ext cx="10131425" cy="875251"/>
          </a:xfrm>
        </p:spPr>
        <p:txBody>
          <a:bodyPr/>
          <a:lstStyle/>
          <a:p>
            <a:r>
              <a:rPr lang="es-ES_tradnl" b="1" dirty="0">
                <a:effectLst/>
                <a:latin typeface="Helvetica Neue" panose="02000503000000020004" pitchFamily="2" charset="0"/>
              </a:rPr>
              <a:t>Métodos de Protección en la Nube</a:t>
            </a:r>
            <a:endParaRPr lang="es-ES_tradnl" dirty="0"/>
          </a:p>
        </p:txBody>
      </p:sp>
      <p:sp>
        <p:nvSpPr>
          <p:cNvPr id="3" name="Content Placeholder 2">
            <a:extLst>
              <a:ext uri="{FF2B5EF4-FFF2-40B4-BE49-F238E27FC236}">
                <a16:creationId xmlns:a16="http://schemas.microsoft.com/office/drawing/2014/main" id="{8A8B8B83-1EE0-0A4C-5DF0-20A175B13C77}"/>
              </a:ext>
            </a:extLst>
          </p:cNvPr>
          <p:cNvSpPr>
            <a:spLocks noGrp="1"/>
          </p:cNvSpPr>
          <p:nvPr>
            <p:ph idx="1"/>
          </p:nvPr>
        </p:nvSpPr>
        <p:spPr>
          <a:xfrm>
            <a:off x="857250" y="5334000"/>
            <a:ext cx="10054867" cy="1285016"/>
          </a:xfrm>
        </p:spPr>
        <p:txBody>
          <a:bodyPr>
            <a:normAutofit lnSpcReduction="10000"/>
          </a:bodyPr>
          <a:lstStyle/>
          <a:p>
            <a:pPr marL="457200" lvl="1" indent="0">
              <a:buNone/>
            </a:pPr>
            <a:r>
              <a:rPr lang="es-ES_tradnl" dirty="0">
                <a:effectLst/>
                <a:latin typeface="Helvetica Neue" panose="02000503000000020004" pitchFamily="2" charset="0"/>
              </a:rPr>
              <a:t>Cuando se piensa en la seguridad en la nube, existen muchas áreas de responsabilidad: proteger la infraestructura, la red, los datos, las aplicaciones y gestionar las identidades y el acceso. </a:t>
            </a:r>
          </a:p>
          <a:p>
            <a:pPr marL="457200" lvl="1" indent="0">
              <a:buNone/>
            </a:pPr>
            <a:r>
              <a:rPr lang="es-ES_tradnl" b="1" i="1" u="sng" dirty="0">
                <a:solidFill>
                  <a:schemeClr val="accent3"/>
                </a:solidFill>
                <a:effectLst/>
                <a:latin typeface="Helvetica Neue" panose="02000503000000020004" pitchFamily="2" charset="0"/>
              </a:rPr>
              <a:t>Fuente: </a:t>
            </a:r>
          </a:p>
          <a:p>
            <a:pPr marL="457200" lvl="1" indent="0">
              <a:buNone/>
            </a:pPr>
            <a:r>
              <a:rPr lang="es-ES_tradnl" dirty="0">
                <a:effectLst/>
                <a:latin typeface="Helvetica Neue" panose="02000503000000020004" pitchFamily="2" charset="0"/>
              </a:rPr>
              <a:t>https://</a:t>
            </a:r>
            <a:r>
              <a:rPr lang="es-ES_tradnl" dirty="0" err="1">
                <a:effectLst/>
                <a:latin typeface="Helvetica Neue" panose="02000503000000020004" pitchFamily="2" charset="0"/>
              </a:rPr>
              <a:t>cloud.google.com</a:t>
            </a:r>
            <a:r>
              <a:rPr lang="es-ES_tradnl" dirty="0">
                <a:effectLst/>
                <a:latin typeface="Helvetica Neue" panose="02000503000000020004" pitchFamily="2" charset="0"/>
              </a:rPr>
              <a:t>/blog/</a:t>
            </a:r>
            <a:r>
              <a:rPr lang="es-ES_tradnl" dirty="0" err="1">
                <a:effectLst/>
                <a:latin typeface="Helvetica Neue" panose="02000503000000020004" pitchFamily="2" charset="0"/>
              </a:rPr>
              <a:t>topics</a:t>
            </a:r>
            <a:r>
              <a:rPr lang="es-ES_tradnl" dirty="0">
                <a:effectLst/>
                <a:latin typeface="Helvetica Neue" panose="02000503000000020004" pitchFamily="2" charset="0"/>
              </a:rPr>
              <a:t>/</a:t>
            </a:r>
            <a:r>
              <a:rPr lang="es-ES_tradnl" dirty="0" err="1">
                <a:effectLst/>
                <a:latin typeface="Helvetica Neue" panose="02000503000000020004" pitchFamily="2" charset="0"/>
              </a:rPr>
              <a:t>developers-practitioners</a:t>
            </a:r>
            <a:r>
              <a:rPr lang="es-ES_tradnl" dirty="0">
                <a:effectLst/>
                <a:latin typeface="Helvetica Neue" panose="02000503000000020004" pitchFamily="2" charset="0"/>
              </a:rPr>
              <a:t>/</a:t>
            </a:r>
            <a:r>
              <a:rPr lang="es-ES_tradnl" dirty="0" err="1">
                <a:effectLst/>
                <a:latin typeface="Helvetica Neue" panose="02000503000000020004" pitchFamily="2" charset="0"/>
              </a:rPr>
              <a:t>google-cloud-security-overview</a:t>
            </a:r>
            <a:endParaRPr lang="es-ES_tradnl" dirty="0">
              <a:effectLst/>
              <a:latin typeface="Helvetica Neue" panose="02000503000000020004" pitchFamily="2" charset="0"/>
            </a:endParaRPr>
          </a:p>
        </p:txBody>
      </p:sp>
      <p:pic>
        <p:nvPicPr>
          <p:cNvPr id="4" name="Picture 3">
            <a:extLst>
              <a:ext uri="{FF2B5EF4-FFF2-40B4-BE49-F238E27FC236}">
                <a16:creationId xmlns:a16="http://schemas.microsoft.com/office/drawing/2014/main" id="{E0B0D52C-C333-4063-B0BE-FBB07B8B7A16}"/>
              </a:ext>
            </a:extLst>
          </p:cNvPr>
          <p:cNvPicPr>
            <a:picLocks noChangeAspect="1"/>
          </p:cNvPicPr>
          <p:nvPr/>
        </p:nvPicPr>
        <p:blipFill>
          <a:blip r:embed="rId2"/>
          <a:stretch>
            <a:fillRect/>
          </a:stretch>
        </p:blipFill>
        <p:spPr>
          <a:xfrm>
            <a:off x="2546350" y="1435574"/>
            <a:ext cx="6410325" cy="3776453"/>
          </a:xfrm>
          <a:prstGeom prst="rect">
            <a:avLst/>
          </a:prstGeom>
        </p:spPr>
      </p:pic>
    </p:spTree>
    <p:extLst>
      <p:ext uri="{BB962C8B-B14F-4D97-AF65-F5344CB8AC3E}">
        <p14:creationId xmlns:p14="http://schemas.microsoft.com/office/powerpoint/2010/main" val="1038740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1032-FB5D-F5B7-EE91-3A03D21D965F}"/>
              </a:ext>
            </a:extLst>
          </p:cNvPr>
          <p:cNvSpPr>
            <a:spLocks noGrp="1"/>
          </p:cNvSpPr>
          <p:nvPr>
            <p:ph type="title"/>
          </p:nvPr>
        </p:nvSpPr>
        <p:spPr/>
        <p:txBody>
          <a:bodyPr>
            <a:normAutofit/>
          </a:bodyPr>
          <a:lstStyle/>
          <a:p>
            <a:r>
              <a:rPr lang="es-ES_tradnl" b="1">
                <a:effectLst/>
                <a:latin typeface="Helvetica Neue" panose="02000503000000020004" pitchFamily="2" charset="0"/>
              </a:rPr>
              <a:t>Concientización y Formación del Usuario</a:t>
            </a:r>
            <a:endParaRPr lang="es-ES_tradnl"/>
          </a:p>
        </p:txBody>
      </p:sp>
      <p:sp>
        <p:nvSpPr>
          <p:cNvPr id="3" name="Content Placeholder 2">
            <a:extLst>
              <a:ext uri="{FF2B5EF4-FFF2-40B4-BE49-F238E27FC236}">
                <a16:creationId xmlns:a16="http://schemas.microsoft.com/office/drawing/2014/main" id="{83098F68-9F04-B8E7-ACC1-8E2701684331}"/>
              </a:ext>
            </a:extLst>
          </p:cNvPr>
          <p:cNvSpPr>
            <a:spLocks noGrp="1"/>
          </p:cNvSpPr>
          <p:nvPr>
            <p:ph idx="1"/>
          </p:nvPr>
        </p:nvSpPr>
        <p:spPr>
          <a:xfrm>
            <a:off x="685802" y="2142067"/>
            <a:ext cx="5732252" cy="3974061"/>
          </a:xfrm>
        </p:spPr>
        <p:txBody>
          <a:bodyPr>
            <a:normAutofit/>
          </a:bodyPr>
          <a:lstStyle/>
          <a:p>
            <a:pPr lvl="1"/>
            <a:r>
              <a:rPr lang="es-ES_tradnl" sz="2000" dirty="0">
                <a:effectLst/>
                <a:latin typeface="Helvetica Neue" panose="02000503000000020004" pitchFamily="2" charset="0"/>
              </a:rPr>
              <a:t>La educación del usuario es crucial para prevenir ataques de ingeniería social y promover prácticas de seguridad sólidas.</a:t>
            </a:r>
          </a:p>
          <a:p>
            <a:pPr marL="742950" lvl="1" indent="-285750">
              <a:buFont typeface="Arial" panose="020B0604020202020204" pitchFamily="34" charset="0"/>
              <a:buChar char="•"/>
            </a:pPr>
            <a:r>
              <a:rPr lang="es-ES_tradnl" sz="2000" dirty="0">
                <a:effectLst/>
                <a:latin typeface="Helvetica Neue" panose="02000503000000020004" pitchFamily="2" charset="0"/>
              </a:rPr>
              <a:t>Los empleados deben recibir capacitación regular sobre cómo reconocer y evitar amenazas cibernéticas, como phishing y malware.</a:t>
            </a:r>
          </a:p>
          <a:p>
            <a:pPr marL="742950" lvl="1" indent="-285750">
              <a:buFont typeface="Arial" panose="020B0604020202020204" pitchFamily="34" charset="0"/>
              <a:buChar char="•"/>
            </a:pPr>
            <a:r>
              <a:rPr lang="es-ES_tradnl" sz="2000" dirty="0">
                <a:effectLst/>
                <a:latin typeface="Helvetica Neue" panose="02000503000000020004" pitchFamily="2" charset="0"/>
              </a:rPr>
              <a:t>La conciencia de seguridad debe ser un esfuerzo continuo y debe estar respaldada por políticas claras y procedimientos de seguridad.</a:t>
            </a:r>
          </a:p>
        </p:txBody>
      </p:sp>
      <p:pic>
        <p:nvPicPr>
          <p:cNvPr id="6146" name="Picture 2" descr="Understanding the Importance of Security Awareness Training Goals for  Robust Cybersecurity">
            <a:extLst>
              <a:ext uri="{FF2B5EF4-FFF2-40B4-BE49-F238E27FC236}">
                <a16:creationId xmlns:a16="http://schemas.microsoft.com/office/drawing/2014/main" id="{9DAD3FC1-67E2-AC8F-7DC3-A0B1F57C7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634" y="2689425"/>
            <a:ext cx="5121910" cy="287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425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4B68-C6AF-0EBA-7856-5F00ED9947CB}"/>
              </a:ext>
            </a:extLst>
          </p:cNvPr>
          <p:cNvSpPr>
            <a:spLocks noGrp="1"/>
          </p:cNvSpPr>
          <p:nvPr>
            <p:ph type="title"/>
          </p:nvPr>
        </p:nvSpPr>
        <p:spPr>
          <a:xfrm>
            <a:off x="685801" y="609601"/>
            <a:ext cx="10131425" cy="848264"/>
          </a:xfrm>
        </p:spPr>
        <p:txBody>
          <a:bodyPr>
            <a:normAutofit/>
          </a:bodyPr>
          <a:lstStyle/>
          <a:p>
            <a:r>
              <a:rPr lang="es-ES_tradnl" sz="2800" b="1" dirty="0">
                <a:effectLst/>
                <a:latin typeface="Helvetica Neue" panose="02000503000000020004" pitchFamily="2" charset="0"/>
              </a:rPr>
              <a:t>Cumplimiento de Normativas y Regulaciones</a:t>
            </a:r>
            <a:endParaRPr lang="es-ES_tradnl" sz="2800" dirty="0"/>
          </a:p>
        </p:txBody>
      </p:sp>
      <p:sp>
        <p:nvSpPr>
          <p:cNvPr id="3" name="Content Placeholder 2">
            <a:extLst>
              <a:ext uri="{FF2B5EF4-FFF2-40B4-BE49-F238E27FC236}">
                <a16:creationId xmlns:a16="http://schemas.microsoft.com/office/drawing/2014/main" id="{179FAF01-5463-BC53-5BB1-DDEEF576621E}"/>
              </a:ext>
            </a:extLst>
          </p:cNvPr>
          <p:cNvSpPr>
            <a:spLocks noGrp="1"/>
          </p:cNvSpPr>
          <p:nvPr>
            <p:ph idx="1"/>
          </p:nvPr>
        </p:nvSpPr>
        <p:spPr>
          <a:xfrm>
            <a:off x="685802" y="1457866"/>
            <a:ext cx="5620107" cy="4790534"/>
          </a:xfrm>
        </p:spPr>
        <p:txBody>
          <a:bodyPr>
            <a:normAutofit/>
          </a:bodyPr>
          <a:lstStyle/>
          <a:p>
            <a:pPr marL="0" indent="0">
              <a:buNone/>
            </a:pPr>
            <a:r>
              <a:rPr lang="es-ES_tradnl" b="1" i="1" dirty="0">
                <a:solidFill>
                  <a:schemeClr val="accent6"/>
                </a:solidFill>
                <a:effectLst/>
                <a:latin typeface="Helvetica Neue" panose="02000503000000020004" pitchFamily="2" charset="0"/>
              </a:rPr>
              <a:t>ISO: General Data </a:t>
            </a:r>
            <a:r>
              <a:rPr lang="es-ES_tradnl" b="1" i="1" dirty="0" err="1">
                <a:solidFill>
                  <a:schemeClr val="accent6"/>
                </a:solidFill>
                <a:effectLst/>
                <a:latin typeface="Helvetica Neue" panose="02000503000000020004" pitchFamily="2" charset="0"/>
              </a:rPr>
              <a:t>Protection</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Regulation</a:t>
            </a:r>
            <a:r>
              <a:rPr lang="es-ES_tradnl" b="1" i="1" dirty="0">
                <a:solidFill>
                  <a:schemeClr val="accent6"/>
                </a:solidFill>
                <a:effectLst/>
                <a:latin typeface="Helvetica Neue" panose="02000503000000020004" pitchFamily="2" charset="0"/>
              </a:rPr>
              <a:t> (GDPR):</a:t>
            </a:r>
            <a:r>
              <a:rPr lang="es-ES_tradnl" i="1" dirty="0">
                <a:solidFill>
                  <a:schemeClr val="accent6"/>
                </a:solidFill>
                <a:effectLst/>
                <a:latin typeface="Helvetica Neue" panose="02000503000000020004" pitchFamily="2" charset="0"/>
              </a:rPr>
              <a:t> </a:t>
            </a:r>
            <a:r>
              <a:rPr lang="es-ES_tradnl" dirty="0">
                <a:effectLst/>
                <a:latin typeface="Helvetica Neue" panose="02000503000000020004" pitchFamily="2" charset="0"/>
              </a:rPr>
              <a:t>El GDPR es un reglamento de la Unión Europea que establece normas para la protección de datos personales y la privacidad de los ciudadanos de la UE.</a:t>
            </a:r>
          </a:p>
          <a:p>
            <a:pPr marL="0" indent="0">
              <a:buNone/>
            </a:pPr>
            <a:r>
              <a:rPr lang="es-ES_tradnl" b="1" i="1" dirty="0" err="1">
                <a:solidFill>
                  <a:schemeClr val="accent6"/>
                </a:solidFill>
                <a:effectLst/>
                <a:latin typeface="Helvetica Neue" panose="02000503000000020004" pitchFamily="2" charset="0"/>
              </a:rPr>
              <a:t>Health</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Insurance</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Portability</a:t>
            </a:r>
            <a:r>
              <a:rPr lang="es-ES_tradnl" b="1" i="1" dirty="0">
                <a:solidFill>
                  <a:schemeClr val="accent6"/>
                </a:solidFill>
                <a:effectLst/>
                <a:latin typeface="Helvetica Neue" panose="02000503000000020004" pitchFamily="2" charset="0"/>
              </a:rPr>
              <a:t> and </a:t>
            </a:r>
            <a:r>
              <a:rPr lang="es-ES_tradnl" b="1" i="1" dirty="0" err="1">
                <a:solidFill>
                  <a:schemeClr val="accent6"/>
                </a:solidFill>
                <a:effectLst/>
                <a:latin typeface="Helvetica Neue" panose="02000503000000020004" pitchFamily="2" charset="0"/>
              </a:rPr>
              <a:t>Accountability</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Act</a:t>
            </a:r>
            <a:r>
              <a:rPr lang="es-ES_tradnl" b="1" i="1" dirty="0">
                <a:solidFill>
                  <a:schemeClr val="accent6"/>
                </a:solidFill>
                <a:effectLst/>
                <a:latin typeface="Helvetica Neue" panose="02000503000000020004" pitchFamily="2" charset="0"/>
              </a:rPr>
              <a:t> (HIPAA):</a:t>
            </a:r>
            <a:r>
              <a:rPr lang="es-ES_tradnl" i="1" dirty="0">
                <a:solidFill>
                  <a:schemeClr val="accent6"/>
                </a:solidFill>
                <a:effectLst/>
                <a:latin typeface="Helvetica Neue" panose="02000503000000020004" pitchFamily="2" charset="0"/>
              </a:rPr>
              <a:t> </a:t>
            </a:r>
            <a:r>
              <a:rPr lang="es-ES_tradnl" dirty="0">
                <a:effectLst/>
                <a:latin typeface="Helvetica Neue" panose="02000503000000020004" pitchFamily="2" charset="0"/>
              </a:rPr>
              <a:t>HIPAA es una legislación de EE. UU. que establece estándares para la protección de la información médica y la privacidad del paciente.</a:t>
            </a:r>
          </a:p>
          <a:p>
            <a:pPr marL="0" indent="0">
              <a:buNone/>
            </a:pPr>
            <a:r>
              <a:rPr lang="es-ES_tradnl" b="1" i="1" dirty="0" err="1">
                <a:solidFill>
                  <a:schemeClr val="accent6"/>
                </a:solidFill>
                <a:effectLst/>
                <a:latin typeface="Helvetica Neue" panose="02000503000000020004" pitchFamily="2" charset="0"/>
              </a:rPr>
              <a:t>Payment</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Card</a:t>
            </a:r>
            <a:r>
              <a:rPr lang="es-ES_tradnl" b="1" i="1" dirty="0">
                <a:solidFill>
                  <a:schemeClr val="accent6"/>
                </a:solidFill>
                <a:effectLst/>
                <a:latin typeface="Helvetica Neue" panose="02000503000000020004" pitchFamily="2" charset="0"/>
              </a:rPr>
              <a:t> </a:t>
            </a:r>
            <a:r>
              <a:rPr lang="es-ES_tradnl" b="1" i="1" dirty="0" err="1">
                <a:solidFill>
                  <a:schemeClr val="accent6"/>
                </a:solidFill>
                <a:effectLst/>
                <a:latin typeface="Helvetica Neue" panose="02000503000000020004" pitchFamily="2" charset="0"/>
              </a:rPr>
              <a:t>Industry</a:t>
            </a:r>
            <a:r>
              <a:rPr lang="es-ES_tradnl" b="1" i="1" dirty="0">
                <a:solidFill>
                  <a:schemeClr val="accent6"/>
                </a:solidFill>
                <a:effectLst/>
                <a:latin typeface="Helvetica Neue" panose="02000503000000020004" pitchFamily="2" charset="0"/>
              </a:rPr>
              <a:t> Data Security Standard (PCI DSS):</a:t>
            </a:r>
            <a:r>
              <a:rPr lang="es-ES_tradnl" i="1" dirty="0">
                <a:solidFill>
                  <a:schemeClr val="accent6"/>
                </a:solidFill>
                <a:effectLst/>
                <a:latin typeface="Helvetica Neue" panose="02000503000000020004" pitchFamily="2" charset="0"/>
              </a:rPr>
              <a:t> </a:t>
            </a:r>
            <a:r>
              <a:rPr lang="es-ES_tradnl" dirty="0">
                <a:effectLst/>
                <a:latin typeface="Helvetica Neue" panose="02000503000000020004" pitchFamily="2" charset="0"/>
              </a:rPr>
              <a:t>PCI DSS es una norma de seguridad de datos que se aplica a organizaciones que procesan pagos con tarjeta de crédito y débito, estableciendo requisitos para proteger la información de tarjetas de pago y prevenir el fraude.</a:t>
            </a:r>
          </a:p>
        </p:txBody>
      </p:sp>
      <p:pic>
        <p:nvPicPr>
          <p:cNvPr id="5122" name="Picture 2" descr="IT Security compliance">
            <a:extLst>
              <a:ext uri="{FF2B5EF4-FFF2-40B4-BE49-F238E27FC236}">
                <a16:creationId xmlns:a16="http://schemas.microsoft.com/office/drawing/2014/main" id="{3340A811-E708-885A-1028-8A9EA6CFF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286" y="2758229"/>
            <a:ext cx="4804913" cy="251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23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14EB-D301-7B4D-CEE7-E6F8ABDC7F42}"/>
              </a:ext>
            </a:extLst>
          </p:cNvPr>
          <p:cNvSpPr>
            <a:spLocks noGrp="1"/>
          </p:cNvSpPr>
          <p:nvPr>
            <p:ph type="title"/>
          </p:nvPr>
        </p:nvSpPr>
        <p:spPr>
          <a:xfrm>
            <a:off x="1030287" y="1209675"/>
            <a:ext cx="10131425" cy="1456267"/>
          </a:xfrm>
        </p:spPr>
        <p:txBody>
          <a:bodyPr>
            <a:normAutofit/>
          </a:bodyPr>
          <a:lstStyle/>
          <a:p>
            <a:pPr algn="ctr"/>
            <a:r>
              <a:rPr lang="es-ES_tradnl" sz="3600" b="1" dirty="0">
                <a:effectLst/>
                <a:latin typeface="Helvetica Neue" panose="02000503000000020004" pitchFamily="2" charset="0"/>
              </a:rPr>
              <a:t>4. Organización de un Equipo de Seguridad</a:t>
            </a:r>
            <a:endParaRPr lang="es-ES_tradnl" dirty="0"/>
          </a:p>
        </p:txBody>
      </p:sp>
      <p:pic>
        <p:nvPicPr>
          <p:cNvPr id="5" name="Picture 4">
            <a:extLst>
              <a:ext uri="{FF2B5EF4-FFF2-40B4-BE49-F238E27FC236}">
                <a16:creationId xmlns:a16="http://schemas.microsoft.com/office/drawing/2014/main" id="{8B289DC9-D7A6-1C20-85CF-7F46AF59E9AC}"/>
              </a:ext>
            </a:extLst>
          </p:cNvPr>
          <p:cNvPicPr>
            <a:picLocks noChangeAspect="1"/>
          </p:cNvPicPr>
          <p:nvPr/>
        </p:nvPicPr>
        <p:blipFill>
          <a:blip r:embed="rId2"/>
          <a:stretch>
            <a:fillRect/>
          </a:stretch>
        </p:blipFill>
        <p:spPr>
          <a:xfrm>
            <a:off x="3987410" y="2979029"/>
            <a:ext cx="4217179" cy="3148241"/>
          </a:xfrm>
          <a:prstGeom prst="rect">
            <a:avLst/>
          </a:prstGeom>
        </p:spPr>
      </p:pic>
    </p:spTree>
    <p:extLst>
      <p:ext uri="{BB962C8B-B14F-4D97-AF65-F5344CB8AC3E}">
        <p14:creationId xmlns:p14="http://schemas.microsoft.com/office/powerpoint/2010/main" val="387641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E773772-16E7-4EC1-B136-BD472569CAC1}"/>
              </a:ext>
            </a:extLst>
          </p:cNvPr>
          <p:cNvGrpSpPr/>
          <p:nvPr/>
        </p:nvGrpSpPr>
        <p:grpSpPr>
          <a:xfrm>
            <a:off x="3683235" y="4120863"/>
            <a:ext cx="5073886" cy="680838"/>
            <a:chOff x="3683235" y="4120863"/>
            <a:chExt cx="5073886" cy="680838"/>
          </a:xfrm>
        </p:grpSpPr>
        <p:sp>
          <p:nvSpPr>
            <p:cNvPr id="183" name="Rectangle: Rounded Corners 182">
              <a:extLst>
                <a:ext uri="{FF2B5EF4-FFF2-40B4-BE49-F238E27FC236}">
                  <a16:creationId xmlns:a16="http://schemas.microsoft.com/office/drawing/2014/main" id="{24331B55-7147-4CEB-A5EA-B38B79AF1BC0}"/>
                </a:ext>
              </a:extLst>
            </p:cNvPr>
            <p:cNvSpPr/>
            <p:nvPr/>
          </p:nvSpPr>
          <p:spPr bwMode="auto">
            <a:xfrm>
              <a:off x="3750037" y="4120863"/>
              <a:ext cx="5007084" cy="680838"/>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4" name="TextBox 183">
              <a:extLst>
                <a:ext uri="{FF2B5EF4-FFF2-40B4-BE49-F238E27FC236}">
                  <a16:creationId xmlns:a16="http://schemas.microsoft.com/office/drawing/2014/main" id="{24482A20-4C7B-48EC-A4ED-8D1AD8226412}"/>
                </a:ext>
              </a:extLst>
            </p:cNvPr>
            <p:cNvSpPr txBox="1"/>
            <p:nvPr/>
          </p:nvSpPr>
          <p:spPr>
            <a:xfrm>
              <a:off x="8245670" y="4162488"/>
              <a:ext cx="449765" cy="3815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 &amp; Data Teams</a:t>
              </a:r>
            </a:p>
          </p:txBody>
        </p:sp>
        <p:sp>
          <p:nvSpPr>
            <p:cNvPr id="237" name="Rectangle: Rounded Corners 236">
              <a:extLst>
                <a:ext uri="{FF2B5EF4-FFF2-40B4-BE49-F238E27FC236}">
                  <a16:creationId xmlns:a16="http://schemas.microsoft.com/office/drawing/2014/main" id="{28FF5824-E025-412B-92EA-2BCAB02DCDFF}"/>
                </a:ext>
              </a:extLst>
            </p:cNvPr>
            <p:cNvSpPr/>
            <p:nvPr/>
          </p:nvSpPr>
          <p:spPr bwMode="auto">
            <a:xfrm>
              <a:off x="3683235" y="4207669"/>
              <a:ext cx="4351750" cy="353884"/>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8" name="TextBox 237">
              <a:extLst>
                <a:ext uri="{FF2B5EF4-FFF2-40B4-BE49-F238E27FC236}">
                  <a16:creationId xmlns:a16="http://schemas.microsoft.com/office/drawing/2014/main" id="{C9836FE7-4CAD-4DFD-A747-04D47AD66CF5}"/>
                </a:ext>
              </a:extLst>
            </p:cNvPr>
            <p:cNvSpPr txBox="1"/>
            <p:nvPr/>
          </p:nvSpPr>
          <p:spPr>
            <a:xfrm>
              <a:off x="5600434" y="432947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App Security</a:t>
              </a:r>
            </a:p>
          </p:txBody>
        </p:sp>
        <p:sp>
          <p:nvSpPr>
            <p:cNvPr id="239" name="TextBox 238">
              <a:extLst>
                <a:ext uri="{FF2B5EF4-FFF2-40B4-BE49-F238E27FC236}">
                  <a16:creationId xmlns:a16="http://schemas.microsoft.com/office/drawing/2014/main" id="{3B5B86A9-01B9-44A8-856B-AAAEDA989C7F}"/>
                </a:ext>
              </a:extLst>
            </p:cNvPr>
            <p:cNvSpPr txBox="1"/>
            <p:nvPr/>
          </p:nvSpPr>
          <p:spPr>
            <a:xfrm>
              <a:off x="3882935" y="4324453"/>
              <a:ext cx="1865732"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Dev Education &amp; Awareness</a:t>
              </a:r>
            </a:p>
          </p:txBody>
        </p:sp>
        <p:sp>
          <p:nvSpPr>
            <p:cNvPr id="240" name="TextBox 239">
              <a:extLst>
                <a:ext uri="{FF2B5EF4-FFF2-40B4-BE49-F238E27FC236}">
                  <a16:creationId xmlns:a16="http://schemas.microsoft.com/office/drawing/2014/main" id="{1039D94D-A0CA-43A7-B100-4706038D8586}"/>
                </a:ext>
              </a:extLst>
            </p:cNvPr>
            <p:cNvSpPr txBox="1"/>
            <p:nvPr/>
          </p:nvSpPr>
          <p:spPr>
            <a:xfrm>
              <a:off x="3769322" y="4134298"/>
              <a:ext cx="1143442" cy="146390"/>
            </a:xfrm>
            <a:prstGeom prst="rect">
              <a:avLst/>
            </a:prstGeom>
            <a:solidFill>
              <a:srgbClr val="E1F2FF"/>
            </a:solidFill>
          </p:spPr>
          <p:txBody>
            <a:bodyPr wrap="square" lIns="118872"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Apps &amp; Data</a:t>
              </a:r>
            </a:p>
          </p:txBody>
        </p:sp>
        <p:sp>
          <p:nvSpPr>
            <p:cNvPr id="4" name="TextBox 3">
              <a:extLst>
                <a:ext uri="{FF2B5EF4-FFF2-40B4-BE49-F238E27FC236}">
                  <a16:creationId xmlns:a16="http://schemas.microsoft.com/office/drawing/2014/main" id="{C59A92A9-8273-48BE-900E-61892E62966E}"/>
                </a:ext>
              </a:extLst>
            </p:cNvPr>
            <p:cNvSpPr txBox="1"/>
            <p:nvPr/>
          </p:nvSpPr>
          <p:spPr>
            <a:xfrm>
              <a:off x="6502923" y="432584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Data Security</a:t>
              </a:r>
            </a:p>
          </p:txBody>
        </p:sp>
      </p:grpSp>
      <p:grpSp>
        <p:nvGrpSpPr>
          <p:cNvPr id="178" name="Group 177">
            <a:extLst>
              <a:ext uri="{FF2B5EF4-FFF2-40B4-BE49-F238E27FC236}">
                <a16:creationId xmlns:a16="http://schemas.microsoft.com/office/drawing/2014/main" id="{37D68E92-E685-4E8F-8006-ACE12A61EA2A}"/>
              </a:ext>
            </a:extLst>
          </p:cNvPr>
          <p:cNvGrpSpPr/>
          <p:nvPr/>
        </p:nvGrpSpPr>
        <p:grpSpPr>
          <a:xfrm>
            <a:off x="3750037" y="3563631"/>
            <a:ext cx="5021914" cy="559795"/>
            <a:chOff x="3750036" y="4413390"/>
            <a:chExt cx="5549998" cy="715886"/>
          </a:xfrm>
        </p:grpSpPr>
        <p:sp>
          <p:nvSpPr>
            <p:cNvPr id="179" name="Rectangle: Rounded Corners 178">
              <a:extLst>
                <a:ext uri="{FF2B5EF4-FFF2-40B4-BE49-F238E27FC236}">
                  <a16:creationId xmlns:a16="http://schemas.microsoft.com/office/drawing/2014/main" id="{8C4369C2-017F-4AF3-B53F-332C905D08A1}"/>
                </a:ext>
              </a:extLst>
            </p:cNvPr>
            <p:cNvSpPr/>
            <p:nvPr/>
          </p:nvSpPr>
          <p:spPr bwMode="auto">
            <a:xfrm>
              <a:off x="3750036" y="4413390"/>
              <a:ext cx="5531582"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0" name="TextBox 179">
              <a:extLst>
                <a:ext uri="{FF2B5EF4-FFF2-40B4-BE49-F238E27FC236}">
                  <a16:creationId xmlns:a16="http://schemas.microsoft.com/office/drawing/2014/main" id="{41628695-3F6F-4F86-8969-A2E4860B31A6}"/>
                </a:ext>
              </a:extLst>
            </p:cNvPr>
            <p:cNvSpPr txBox="1"/>
            <p:nvPr/>
          </p:nvSpPr>
          <p:spPr>
            <a:xfrm>
              <a:off x="8711554" y="4650445"/>
              <a:ext cx="588480" cy="35423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189" name="Group 188">
            <a:extLst>
              <a:ext uri="{FF2B5EF4-FFF2-40B4-BE49-F238E27FC236}">
                <a16:creationId xmlns:a16="http://schemas.microsoft.com/office/drawing/2014/main" id="{446DFB0B-6A93-40B0-9D54-FAA45B9998AC}"/>
              </a:ext>
            </a:extLst>
          </p:cNvPr>
          <p:cNvGrpSpPr/>
          <p:nvPr/>
        </p:nvGrpSpPr>
        <p:grpSpPr>
          <a:xfrm>
            <a:off x="3750035" y="5047844"/>
            <a:ext cx="5036794" cy="660218"/>
            <a:chOff x="3750035" y="5340371"/>
            <a:chExt cx="4912200" cy="715886"/>
          </a:xfrm>
        </p:grpSpPr>
        <p:sp>
          <p:nvSpPr>
            <p:cNvPr id="200" name="Rectangle: Rounded Corners 199">
              <a:extLst>
                <a:ext uri="{FF2B5EF4-FFF2-40B4-BE49-F238E27FC236}">
                  <a16:creationId xmlns:a16="http://schemas.microsoft.com/office/drawing/2014/main" id="{492937CB-21BF-4302-8F1D-1C1D80C914C1}"/>
                </a:ext>
              </a:extLst>
            </p:cNvPr>
            <p:cNvSpPr/>
            <p:nvPr/>
          </p:nvSpPr>
          <p:spPr bwMode="auto">
            <a:xfrm>
              <a:off x="3750035" y="5340371"/>
              <a:ext cx="4881438"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01" name="TextBox 200">
              <a:extLst>
                <a:ext uri="{FF2B5EF4-FFF2-40B4-BE49-F238E27FC236}">
                  <a16:creationId xmlns:a16="http://schemas.microsoft.com/office/drawing/2014/main" id="{0A6A3881-320C-4F68-8BCB-34C152CCCEA8}"/>
                </a:ext>
              </a:extLst>
            </p:cNvPr>
            <p:cNvSpPr txBox="1"/>
            <p:nvPr/>
          </p:nvSpPr>
          <p:spPr>
            <a:xfrm>
              <a:off x="8130938" y="5672392"/>
              <a:ext cx="531297" cy="300355"/>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204" name="Group 203">
            <a:extLst>
              <a:ext uri="{FF2B5EF4-FFF2-40B4-BE49-F238E27FC236}">
                <a16:creationId xmlns:a16="http://schemas.microsoft.com/office/drawing/2014/main" id="{5741109E-35BF-45A0-B437-9EB567B197AD}"/>
              </a:ext>
            </a:extLst>
          </p:cNvPr>
          <p:cNvGrpSpPr/>
          <p:nvPr/>
        </p:nvGrpSpPr>
        <p:grpSpPr>
          <a:xfrm>
            <a:off x="3750036" y="4586047"/>
            <a:ext cx="5684931" cy="603003"/>
            <a:chOff x="3750036" y="4878574"/>
            <a:chExt cx="5308622" cy="603003"/>
          </a:xfrm>
        </p:grpSpPr>
        <p:sp>
          <p:nvSpPr>
            <p:cNvPr id="218" name="Rectangle: Rounded Corners 217">
              <a:extLst>
                <a:ext uri="{FF2B5EF4-FFF2-40B4-BE49-F238E27FC236}">
                  <a16:creationId xmlns:a16="http://schemas.microsoft.com/office/drawing/2014/main" id="{78F526FB-2281-41F2-91A9-7595B6C504A3}"/>
                </a:ext>
              </a:extLst>
            </p:cNvPr>
            <p:cNvSpPr/>
            <p:nvPr/>
          </p:nvSpPr>
          <p:spPr bwMode="auto">
            <a:xfrm>
              <a:off x="3750036" y="4878574"/>
              <a:ext cx="5167992"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19" name="TextBox 218">
              <a:extLst>
                <a:ext uri="{FF2B5EF4-FFF2-40B4-BE49-F238E27FC236}">
                  <a16:creationId xmlns:a16="http://schemas.microsoft.com/office/drawing/2014/main" id="{8BE6FB69-7ECC-4EC9-9FA4-FF57A80F7FC0}"/>
                </a:ext>
              </a:extLst>
            </p:cNvPr>
            <p:cNvSpPr txBox="1"/>
            <p:nvPr/>
          </p:nvSpPr>
          <p:spPr>
            <a:xfrm>
              <a:off x="7945372" y="5092640"/>
              <a:ext cx="1113286"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IT Operations</a:t>
              </a:r>
            </a:p>
          </p:txBody>
        </p:sp>
      </p:grpSp>
      <p:grpSp>
        <p:nvGrpSpPr>
          <p:cNvPr id="222" name="Group 221">
            <a:extLst>
              <a:ext uri="{FF2B5EF4-FFF2-40B4-BE49-F238E27FC236}">
                <a16:creationId xmlns:a16="http://schemas.microsoft.com/office/drawing/2014/main" id="{C58BAC15-1DD7-4C1A-9935-E3C19159007F}"/>
              </a:ext>
            </a:extLst>
          </p:cNvPr>
          <p:cNvGrpSpPr/>
          <p:nvPr/>
        </p:nvGrpSpPr>
        <p:grpSpPr>
          <a:xfrm>
            <a:off x="3677432" y="3616133"/>
            <a:ext cx="4357553" cy="460426"/>
            <a:chOff x="3677432" y="3908660"/>
            <a:chExt cx="4224461" cy="460426"/>
          </a:xfrm>
        </p:grpSpPr>
        <p:sp>
          <p:nvSpPr>
            <p:cNvPr id="232" name="Rectangle: Rounded Corners 231">
              <a:extLst>
                <a:ext uri="{FF2B5EF4-FFF2-40B4-BE49-F238E27FC236}">
                  <a16:creationId xmlns:a16="http://schemas.microsoft.com/office/drawing/2014/main" id="{D0BFB76D-56EA-4BF7-A2FC-97C0DCCC1749}"/>
                </a:ext>
              </a:extLst>
            </p:cNvPr>
            <p:cNvSpPr/>
            <p:nvPr/>
          </p:nvSpPr>
          <p:spPr bwMode="auto">
            <a:xfrm>
              <a:off x="3677432" y="4021951"/>
              <a:ext cx="4224461" cy="34713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3" name="TextBox 232">
              <a:extLst>
                <a:ext uri="{FF2B5EF4-FFF2-40B4-BE49-F238E27FC236}">
                  <a16:creationId xmlns:a16="http://schemas.microsoft.com/office/drawing/2014/main" id="{7ADA0DAD-089B-47BC-8411-1FD1CF654F98}"/>
                </a:ext>
              </a:extLst>
            </p:cNvPr>
            <p:cNvSpPr txBox="1"/>
            <p:nvPr/>
          </p:nvSpPr>
          <p:spPr>
            <a:xfrm>
              <a:off x="5784320" y="4115342"/>
              <a:ext cx="134785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Insider Risk</a:t>
              </a:r>
            </a:p>
          </p:txBody>
        </p:sp>
        <p:sp>
          <p:nvSpPr>
            <p:cNvPr id="234" name="TextBox 233">
              <a:extLst>
                <a:ext uri="{FF2B5EF4-FFF2-40B4-BE49-F238E27FC236}">
                  <a16:creationId xmlns:a16="http://schemas.microsoft.com/office/drawing/2014/main" id="{BC73A42F-B231-41D0-A0FB-BF2512D52E03}"/>
                </a:ext>
              </a:extLst>
            </p:cNvPr>
            <p:cNvSpPr txBox="1"/>
            <p:nvPr/>
          </p:nvSpPr>
          <p:spPr>
            <a:xfrm>
              <a:off x="3893615" y="4115342"/>
              <a:ext cx="2023173"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User Education &amp; Awareness</a:t>
              </a:r>
            </a:p>
          </p:txBody>
        </p:sp>
        <p:sp>
          <p:nvSpPr>
            <p:cNvPr id="235" name="TextBox 234">
              <a:extLst>
                <a:ext uri="{FF2B5EF4-FFF2-40B4-BE49-F238E27FC236}">
                  <a16:creationId xmlns:a16="http://schemas.microsoft.com/office/drawing/2014/main" id="{3DA05A80-6505-4EE0-947C-33996AE02AC1}"/>
                </a:ext>
              </a:extLst>
            </p:cNvPr>
            <p:cNvSpPr txBox="1"/>
            <p:nvPr/>
          </p:nvSpPr>
          <p:spPr>
            <a:xfrm>
              <a:off x="3767023" y="3908660"/>
              <a:ext cx="637460" cy="169277"/>
            </a:xfrm>
            <a:prstGeom prst="rect">
              <a:avLst/>
            </a:prstGeom>
            <a:solidFill>
              <a:srgbClr val="E1F2FF"/>
            </a:solidFill>
          </p:spPr>
          <p:txBody>
            <a:bodyPr wrap="square" lIns="13716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p>
          </p:txBody>
        </p:sp>
      </p:grpSp>
      <p:grpSp>
        <p:nvGrpSpPr>
          <p:cNvPr id="241" name="Group 240">
            <a:extLst>
              <a:ext uri="{FF2B5EF4-FFF2-40B4-BE49-F238E27FC236}">
                <a16:creationId xmlns:a16="http://schemas.microsoft.com/office/drawing/2014/main" id="{B2602CC4-7EB5-47DE-9C1C-01AD3CEA159C}"/>
              </a:ext>
            </a:extLst>
          </p:cNvPr>
          <p:cNvGrpSpPr/>
          <p:nvPr/>
        </p:nvGrpSpPr>
        <p:grpSpPr>
          <a:xfrm>
            <a:off x="3684284" y="5212112"/>
            <a:ext cx="4349097" cy="448250"/>
            <a:chOff x="3677433" y="5505889"/>
            <a:chExt cx="4091784" cy="514288"/>
          </a:xfrm>
        </p:grpSpPr>
        <p:sp>
          <p:nvSpPr>
            <p:cNvPr id="242" name="Rectangle: Rounded Corners 241">
              <a:extLst>
                <a:ext uri="{FF2B5EF4-FFF2-40B4-BE49-F238E27FC236}">
                  <a16:creationId xmlns:a16="http://schemas.microsoft.com/office/drawing/2014/main" id="{69D5EC61-7629-4F3B-AFE6-B7AE705C7B76}"/>
                </a:ext>
              </a:extLst>
            </p:cNvPr>
            <p:cNvSpPr/>
            <p:nvPr/>
          </p:nvSpPr>
          <p:spPr bwMode="auto">
            <a:xfrm>
              <a:off x="3677433" y="5591680"/>
              <a:ext cx="4091784" cy="428497"/>
            </a:xfrm>
            <a:prstGeom prst="roundRect">
              <a:avLst>
                <a:gd name="adj" fmla="val 1702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43" name="TextBox 242">
              <a:extLst>
                <a:ext uri="{FF2B5EF4-FFF2-40B4-BE49-F238E27FC236}">
                  <a16:creationId xmlns:a16="http://schemas.microsoft.com/office/drawing/2014/main" id="{10168FAA-0AA7-4F37-A8CE-96EC3061A050}"/>
                </a:ext>
              </a:extLst>
            </p:cNvPr>
            <p:cNvSpPr txBox="1"/>
            <p:nvPr/>
          </p:nvSpPr>
          <p:spPr>
            <a:xfrm>
              <a:off x="3762995" y="5505889"/>
              <a:ext cx="1303410" cy="178523"/>
            </a:xfrm>
            <a:prstGeom prst="rect">
              <a:avLst/>
            </a:prstGeom>
            <a:solidFill>
              <a:srgbClr val="E1F2FF"/>
            </a:solidFill>
          </p:spPr>
          <p:txBody>
            <a:bodyPr wrap="square" lIns="9144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 &amp; Keys</a:t>
              </a:r>
            </a:p>
          </p:txBody>
        </p:sp>
        <p:sp>
          <p:nvSpPr>
            <p:cNvPr id="244" name="TextBox 243">
              <a:extLst>
                <a:ext uri="{FF2B5EF4-FFF2-40B4-BE49-F238E27FC236}">
                  <a16:creationId xmlns:a16="http://schemas.microsoft.com/office/drawing/2014/main" id="{6CC608B9-1CBC-4BDB-BAEB-BD9C43BB6909}"/>
                </a:ext>
              </a:extLst>
            </p:cNvPr>
            <p:cNvSpPr txBox="1"/>
            <p:nvPr/>
          </p:nvSpPr>
          <p:spPr>
            <a:xfrm>
              <a:off x="5092977" y="5700068"/>
              <a:ext cx="973044"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Administrator Security</a:t>
              </a:r>
            </a:p>
          </p:txBody>
        </p:sp>
        <p:sp>
          <p:nvSpPr>
            <p:cNvPr id="245" name="TextBox 244">
              <a:extLst>
                <a:ext uri="{FF2B5EF4-FFF2-40B4-BE49-F238E27FC236}">
                  <a16:creationId xmlns:a16="http://schemas.microsoft.com/office/drawing/2014/main" id="{5F224D58-C50B-4871-BF63-8E2E88AC2A40}"/>
                </a:ext>
              </a:extLst>
            </p:cNvPr>
            <p:cNvSpPr txBox="1"/>
            <p:nvPr/>
          </p:nvSpPr>
          <p:spPr>
            <a:xfrm>
              <a:off x="6147497" y="5700068"/>
              <a:ext cx="949999"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Identity System Security</a:t>
              </a:r>
            </a:p>
          </p:txBody>
        </p:sp>
        <p:sp>
          <p:nvSpPr>
            <p:cNvPr id="246" name="TextBox 245">
              <a:extLst>
                <a:ext uri="{FF2B5EF4-FFF2-40B4-BE49-F238E27FC236}">
                  <a16:creationId xmlns:a16="http://schemas.microsoft.com/office/drawing/2014/main" id="{36E2EC0A-82E5-4F97-BC8D-BD77B4C7CCFD}"/>
                </a:ext>
              </a:extLst>
            </p:cNvPr>
            <p:cNvSpPr txBox="1"/>
            <p:nvPr/>
          </p:nvSpPr>
          <p:spPr>
            <a:xfrm>
              <a:off x="3861712" y="5760018"/>
              <a:ext cx="1136796" cy="143014"/>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Key Management</a:t>
              </a:r>
            </a:p>
          </p:txBody>
        </p:sp>
      </p:grpSp>
      <p:cxnSp>
        <p:nvCxnSpPr>
          <p:cNvPr id="247" name="Straight Arrow Connector 246">
            <a:extLst>
              <a:ext uri="{FF2B5EF4-FFF2-40B4-BE49-F238E27FC236}">
                <a16:creationId xmlns:a16="http://schemas.microsoft.com/office/drawing/2014/main" id="{B7F572B3-133B-430B-A2D9-B349D98D688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8" name="Straight Arrow Connector 247">
            <a:extLst>
              <a:ext uri="{FF2B5EF4-FFF2-40B4-BE49-F238E27FC236}">
                <a16:creationId xmlns:a16="http://schemas.microsoft.com/office/drawing/2014/main" id="{B1BFAFCE-E256-4C7C-8CFD-65B5790E0832}"/>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9" name="Straight Arrow Connector 248">
            <a:extLst>
              <a:ext uri="{FF2B5EF4-FFF2-40B4-BE49-F238E27FC236}">
                <a16:creationId xmlns:a16="http://schemas.microsoft.com/office/drawing/2014/main" id="{FCEF7F9E-4128-4FA1-9566-C4D18145E7C7}"/>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grpSp>
        <p:nvGrpSpPr>
          <p:cNvPr id="250" name="Group 249">
            <a:extLst>
              <a:ext uri="{FF2B5EF4-FFF2-40B4-BE49-F238E27FC236}">
                <a16:creationId xmlns:a16="http://schemas.microsoft.com/office/drawing/2014/main" id="{F70A273D-3F34-4A04-B202-0930A02DACB4}"/>
              </a:ext>
            </a:extLst>
          </p:cNvPr>
          <p:cNvGrpSpPr/>
          <p:nvPr/>
        </p:nvGrpSpPr>
        <p:grpSpPr>
          <a:xfrm>
            <a:off x="3681632" y="4606964"/>
            <a:ext cx="4351750" cy="546552"/>
            <a:chOff x="3677434" y="4899491"/>
            <a:chExt cx="4094437" cy="546552"/>
          </a:xfrm>
        </p:grpSpPr>
        <p:sp>
          <p:nvSpPr>
            <p:cNvPr id="251" name="TextBox 250">
              <a:extLst>
                <a:ext uri="{FF2B5EF4-FFF2-40B4-BE49-F238E27FC236}">
                  <a16:creationId xmlns:a16="http://schemas.microsoft.com/office/drawing/2014/main" id="{2031BB43-97AC-4FB0-A28C-D27FE1D05B8D}"/>
                </a:ext>
              </a:extLst>
            </p:cNvPr>
            <p:cNvSpPr txBox="1"/>
            <p:nvPr/>
          </p:nvSpPr>
          <p:spPr>
            <a:xfrm>
              <a:off x="4898844" y="5116324"/>
              <a:ext cx="547471"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Endpoint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Security</a:t>
              </a:r>
            </a:p>
          </p:txBody>
        </p:sp>
        <p:sp>
          <p:nvSpPr>
            <p:cNvPr id="252" name="TextBox 251">
              <a:extLst>
                <a:ext uri="{FF2B5EF4-FFF2-40B4-BE49-F238E27FC236}">
                  <a16:creationId xmlns:a16="http://schemas.microsoft.com/office/drawing/2014/main" id="{2982CA79-4CE3-4728-8419-71315777C334}"/>
                </a:ext>
              </a:extLst>
            </p:cNvPr>
            <p:cNvSpPr txBox="1"/>
            <p:nvPr/>
          </p:nvSpPr>
          <p:spPr>
            <a:xfrm>
              <a:off x="6067720" y="5116324"/>
              <a:ext cx="86477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Mitigate Vulnerabilities</a:t>
              </a:r>
            </a:p>
          </p:txBody>
        </p:sp>
        <p:sp>
          <p:nvSpPr>
            <p:cNvPr id="253" name="Rectangle: Rounded Corners 252">
              <a:extLst>
                <a:ext uri="{FF2B5EF4-FFF2-40B4-BE49-F238E27FC236}">
                  <a16:creationId xmlns:a16="http://schemas.microsoft.com/office/drawing/2014/main" id="{BCF62FDC-E6F6-4916-9BA3-C559CB83AF4F}"/>
                </a:ext>
              </a:extLst>
            </p:cNvPr>
            <p:cNvSpPr/>
            <p:nvPr/>
          </p:nvSpPr>
          <p:spPr bwMode="auto">
            <a:xfrm>
              <a:off x="3677434" y="5003678"/>
              <a:ext cx="4094437" cy="44236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4" name="TextBox 253">
              <a:extLst>
                <a:ext uri="{FF2B5EF4-FFF2-40B4-BE49-F238E27FC236}">
                  <a16:creationId xmlns:a16="http://schemas.microsoft.com/office/drawing/2014/main" id="{5B4039B6-2B9E-421A-8601-4B00E813F679}"/>
                </a:ext>
              </a:extLst>
            </p:cNvPr>
            <p:cNvSpPr txBox="1"/>
            <p:nvPr/>
          </p:nvSpPr>
          <p:spPr>
            <a:xfrm>
              <a:off x="3756416" y="4899491"/>
              <a:ext cx="2063061"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Infrastructure &amp; Endpoint</a:t>
              </a:r>
            </a:p>
          </p:txBody>
        </p:sp>
        <p:sp>
          <p:nvSpPr>
            <p:cNvPr id="255" name="TextBox 254">
              <a:extLst>
                <a:ext uri="{FF2B5EF4-FFF2-40B4-BE49-F238E27FC236}">
                  <a16:creationId xmlns:a16="http://schemas.microsoft.com/office/drawing/2014/main" id="{AD3F8253-3B20-4756-B145-1D02CB090BEF}"/>
                </a:ext>
              </a:extLst>
            </p:cNvPr>
            <p:cNvSpPr txBox="1"/>
            <p:nvPr/>
          </p:nvSpPr>
          <p:spPr>
            <a:xfrm>
              <a:off x="3856148" y="5116324"/>
              <a:ext cx="96465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Infrastructure &amp; Network Security</a:t>
              </a:r>
            </a:p>
          </p:txBody>
        </p:sp>
        <p:sp>
          <p:nvSpPr>
            <p:cNvPr id="256" name="TextBox 255">
              <a:extLst>
                <a:ext uri="{FF2B5EF4-FFF2-40B4-BE49-F238E27FC236}">
                  <a16:creationId xmlns:a16="http://schemas.microsoft.com/office/drawing/2014/main" id="{9C68CDCE-3E8E-4563-A14E-FEE0F4262879}"/>
                </a:ext>
              </a:extLst>
            </p:cNvPr>
            <p:cNvSpPr txBox="1"/>
            <p:nvPr/>
          </p:nvSpPr>
          <p:spPr>
            <a:xfrm>
              <a:off x="5531292" y="5116324"/>
              <a:ext cx="436494"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Deploy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Tools</a:t>
              </a:r>
            </a:p>
          </p:txBody>
        </p:sp>
      </p:grpSp>
      <p:grpSp>
        <p:nvGrpSpPr>
          <p:cNvPr id="257" name="Group 256">
            <a:extLst>
              <a:ext uri="{FF2B5EF4-FFF2-40B4-BE49-F238E27FC236}">
                <a16:creationId xmlns:a16="http://schemas.microsoft.com/office/drawing/2014/main" id="{165DE845-8A83-45CC-986D-A49BD5E38E80}"/>
              </a:ext>
            </a:extLst>
          </p:cNvPr>
          <p:cNvGrpSpPr/>
          <p:nvPr/>
        </p:nvGrpSpPr>
        <p:grpSpPr>
          <a:xfrm>
            <a:off x="3762995" y="5708188"/>
            <a:ext cx="5674878" cy="345457"/>
            <a:chOff x="3619825" y="5845949"/>
            <a:chExt cx="5299235" cy="603003"/>
          </a:xfrm>
        </p:grpSpPr>
        <p:sp>
          <p:nvSpPr>
            <p:cNvPr id="258" name="Rectangle: Rounded Corners 257">
              <a:extLst>
                <a:ext uri="{FF2B5EF4-FFF2-40B4-BE49-F238E27FC236}">
                  <a16:creationId xmlns:a16="http://schemas.microsoft.com/office/drawing/2014/main" id="{3DA61884-E675-40DC-BF8F-0FC23938CE2B}"/>
                </a:ext>
              </a:extLst>
            </p:cNvPr>
            <p:cNvSpPr/>
            <p:nvPr/>
          </p:nvSpPr>
          <p:spPr bwMode="auto">
            <a:xfrm>
              <a:off x="3619825" y="5845949"/>
              <a:ext cx="5155891"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9" name="TextBox 258">
              <a:extLst>
                <a:ext uri="{FF2B5EF4-FFF2-40B4-BE49-F238E27FC236}">
                  <a16:creationId xmlns:a16="http://schemas.microsoft.com/office/drawing/2014/main" id="{DFA734B2-7438-4159-8A8A-872227097B34}"/>
                </a:ext>
              </a:extLst>
            </p:cNvPr>
            <p:cNvSpPr txBox="1"/>
            <p:nvPr/>
          </p:nvSpPr>
          <p:spPr>
            <a:xfrm>
              <a:off x="7805774" y="5994533"/>
              <a:ext cx="1113286" cy="29547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OT Operations</a:t>
              </a:r>
            </a:p>
          </p:txBody>
        </p:sp>
      </p:grpSp>
      <p:grpSp>
        <p:nvGrpSpPr>
          <p:cNvPr id="260" name="Group 259">
            <a:extLst>
              <a:ext uri="{FF2B5EF4-FFF2-40B4-BE49-F238E27FC236}">
                <a16:creationId xmlns:a16="http://schemas.microsoft.com/office/drawing/2014/main" id="{87D796AE-E44B-4B97-8052-66DB6C3D5D7D}"/>
              </a:ext>
            </a:extLst>
          </p:cNvPr>
          <p:cNvGrpSpPr/>
          <p:nvPr/>
        </p:nvGrpSpPr>
        <p:grpSpPr>
          <a:xfrm>
            <a:off x="3684284" y="5740486"/>
            <a:ext cx="4349097" cy="241794"/>
            <a:chOff x="3677432" y="5754775"/>
            <a:chExt cx="4091785" cy="241794"/>
          </a:xfrm>
        </p:grpSpPr>
        <p:sp>
          <p:nvSpPr>
            <p:cNvPr id="261" name="Rectangle: Rounded Corners 260">
              <a:extLst>
                <a:ext uri="{FF2B5EF4-FFF2-40B4-BE49-F238E27FC236}">
                  <a16:creationId xmlns:a16="http://schemas.microsoft.com/office/drawing/2014/main" id="{B72C2E48-95FE-46DB-9E3A-15B0224061A1}"/>
                </a:ext>
              </a:extLst>
            </p:cNvPr>
            <p:cNvSpPr/>
            <p:nvPr/>
          </p:nvSpPr>
          <p:spPr bwMode="auto">
            <a:xfrm>
              <a:off x="3677432" y="5860701"/>
              <a:ext cx="4091785" cy="135868"/>
            </a:xfrm>
            <a:prstGeom prst="roundRect">
              <a:avLst>
                <a:gd name="adj" fmla="val 3583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62" name="TextBox 261">
              <a:extLst>
                <a:ext uri="{FF2B5EF4-FFF2-40B4-BE49-F238E27FC236}">
                  <a16:creationId xmlns:a16="http://schemas.microsoft.com/office/drawing/2014/main" id="{26A924FD-9E86-48A2-ACD9-D3A7A28D0686}"/>
                </a:ext>
              </a:extLst>
            </p:cNvPr>
            <p:cNvSpPr txBox="1"/>
            <p:nvPr/>
          </p:nvSpPr>
          <p:spPr>
            <a:xfrm>
              <a:off x="3777060" y="5754775"/>
              <a:ext cx="2659093"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Operational Technology (OT) Security</a:t>
              </a:r>
            </a:p>
          </p:txBody>
        </p:sp>
      </p:grpSp>
      <p:cxnSp>
        <p:nvCxnSpPr>
          <p:cNvPr id="263" name="Straight Arrow Connector 262">
            <a:extLst>
              <a:ext uri="{FF2B5EF4-FFF2-40B4-BE49-F238E27FC236}">
                <a16:creationId xmlns:a16="http://schemas.microsoft.com/office/drawing/2014/main" id="{313BA5A9-1FDA-4C10-B8CE-9B34C11C5C71}"/>
              </a:ext>
            </a:extLst>
          </p:cNvPr>
          <p:cNvCxnSpPr>
            <a:cxnSpLocks/>
            <a:stCxn id="232" idx="1"/>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264" name="Straight Arrow Connector 263">
            <a:extLst>
              <a:ext uri="{FF2B5EF4-FFF2-40B4-BE49-F238E27FC236}">
                <a16:creationId xmlns:a16="http://schemas.microsoft.com/office/drawing/2014/main" id="{E227AA59-529C-4CE9-8C69-344BC1E68876}"/>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sp>
        <p:nvSpPr>
          <p:cNvPr id="193" name="Rectangle 192">
            <a:extLst>
              <a:ext uri="{FF2B5EF4-FFF2-40B4-BE49-F238E27FC236}">
                <a16:creationId xmlns:a16="http://schemas.microsoft.com/office/drawing/2014/main" id="{C6122488-72CB-49D5-9D5F-FC080BD9721B}"/>
              </a:ext>
            </a:extLst>
          </p:cNvPr>
          <p:cNvSpPr/>
          <p:nvPr/>
        </p:nvSpPr>
        <p:spPr bwMode="auto">
          <a:xfrm>
            <a:off x="0" y="2071783"/>
            <a:ext cx="12182332" cy="13269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67AB7F51-B564-409F-8C1B-B26C3FC5CD5E}"/>
              </a:ext>
            </a:extLst>
          </p:cNvPr>
          <p:cNvSpPr/>
          <p:nvPr/>
        </p:nvSpPr>
        <p:spPr bwMode="auto">
          <a:xfrm>
            <a:off x="3750037" y="2303196"/>
            <a:ext cx="1920240" cy="971747"/>
          </a:xfrm>
          <a:prstGeom prst="roundRect">
            <a:avLst>
              <a:gd name="adj" fmla="val 0"/>
            </a:avLst>
          </a:prstGeom>
          <a:solidFill>
            <a:srgbClr val="FFFFFF"/>
          </a:solid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Leadership and Culture</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Risk Management</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Policy &amp; Standards </a:t>
            </a:r>
          </a:p>
        </p:txBody>
      </p:sp>
      <p:cxnSp>
        <p:nvCxnSpPr>
          <p:cNvPr id="195" name="Straight Arrow Connector 194">
            <a:extLst>
              <a:ext uri="{FF2B5EF4-FFF2-40B4-BE49-F238E27FC236}">
                <a16:creationId xmlns:a16="http://schemas.microsoft.com/office/drawing/2014/main" id="{A6254646-A522-4238-A60E-CAA4F248CEF4}"/>
              </a:ext>
            </a:extLst>
          </p:cNvPr>
          <p:cNvCxnSpPr>
            <a:cxnSpLocks/>
          </p:cNvCxnSpPr>
          <p:nvPr/>
        </p:nvCxnSpPr>
        <p:spPr>
          <a:xfrm>
            <a:off x="10165492" y="2647429"/>
            <a:ext cx="392599" cy="0"/>
          </a:xfrm>
          <a:prstGeom prst="straightConnector1">
            <a:avLst/>
          </a:prstGeom>
          <a:noFill/>
          <a:ln w="19050" cap="flat" cmpd="sng" algn="ctr">
            <a:solidFill>
              <a:srgbClr val="054B16"/>
            </a:solidFill>
            <a:prstDash val="sysDash"/>
            <a:headEnd type="arrow" w="lg" len="lg"/>
            <a:tailEnd type="arrow" w="lg" len="lg"/>
          </a:ln>
          <a:effectLst/>
        </p:spPr>
      </p:cxnSp>
      <p:sp>
        <p:nvSpPr>
          <p:cNvPr id="197" name="TextBox 196">
            <a:extLst>
              <a:ext uri="{FF2B5EF4-FFF2-40B4-BE49-F238E27FC236}">
                <a16:creationId xmlns:a16="http://schemas.microsoft.com/office/drawing/2014/main" id="{4BDE8536-08CA-45B2-BE47-5BB9404DE050}"/>
              </a:ext>
            </a:extLst>
          </p:cNvPr>
          <p:cNvSpPr txBox="1"/>
          <p:nvPr/>
        </p:nvSpPr>
        <p:spPr>
          <a:xfrm>
            <a:off x="3978637" y="2212575"/>
            <a:ext cx="1463040"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Security Leadership</a:t>
            </a:r>
          </a:p>
        </p:txBody>
      </p:sp>
      <p:sp>
        <p:nvSpPr>
          <p:cNvPr id="198" name="Rectangle 197">
            <a:extLst>
              <a:ext uri="{FF2B5EF4-FFF2-40B4-BE49-F238E27FC236}">
                <a16:creationId xmlns:a16="http://schemas.microsoft.com/office/drawing/2014/main" id="{0BE9B7C9-DFEC-4370-AB31-D6E709CE68DA}"/>
              </a:ext>
            </a:extLst>
          </p:cNvPr>
          <p:cNvSpPr/>
          <p:nvPr/>
        </p:nvSpPr>
        <p:spPr bwMode="auto">
          <a:xfrm>
            <a:off x="3863953" y="3069609"/>
            <a:ext cx="288703" cy="222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34000">
                    <a:srgbClr val="1A1A1A"/>
                  </a:gs>
                  <a:gs pos="67000">
                    <a:srgbClr val="1A1A1A"/>
                  </a:gs>
                </a:gsLst>
                <a:lin ang="0" scaled="1"/>
              </a:gradFill>
              <a:effectLst/>
              <a:uLnTx/>
              <a:uFillTx/>
              <a:latin typeface="Segoe UI"/>
              <a:ea typeface="Segoe UI" pitchFamily="34" charset="0"/>
              <a:cs typeface="Segoe UI" pitchFamily="34" charset="0"/>
            </a:endParaRPr>
          </a:p>
        </p:txBody>
      </p:sp>
      <p:sp>
        <p:nvSpPr>
          <p:cNvPr id="199" name="TextBox 198">
            <a:extLst>
              <a:ext uri="{FF2B5EF4-FFF2-40B4-BE49-F238E27FC236}">
                <a16:creationId xmlns:a16="http://schemas.microsoft.com/office/drawing/2014/main" id="{32844EC2-0D0C-4105-A1FA-1AA64DFBB8B1}"/>
              </a:ext>
            </a:extLst>
          </p:cNvPr>
          <p:cNvSpPr txBox="1"/>
          <p:nvPr/>
        </p:nvSpPr>
        <p:spPr>
          <a:xfrm>
            <a:off x="689766" y="2196456"/>
            <a:ext cx="2401811"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lumMod val="75000"/>
                  </a:srgbClr>
                </a:solidFill>
                <a:effectLst/>
                <a:uLnTx/>
                <a:uFillTx/>
                <a:latin typeface="Segoe UI"/>
                <a:ea typeface="+mn-ea"/>
                <a:cs typeface="+mn-cs"/>
              </a:rPr>
              <a:t>Information Risk Management</a:t>
            </a:r>
          </a:p>
        </p:txBody>
      </p:sp>
      <p:cxnSp>
        <p:nvCxnSpPr>
          <p:cNvPr id="202" name="Straight Connector 201">
            <a:extLst>
              <a:ext uri="{FF2B5EF4-FFF2-40B4-BE49-F238E27FC236}">
                <a16:creationId xmlns:a16="http://schemas.microsoft.com/office/drawing/2014/main" id="{64A949D6-0A0C-489C-91FE-9E0A71E53EF7}"/>
              </a:ext>
            </a:extLst>
          </p:cNvPr>
          <p:cNvCxnSpPr>
            <a:cxnSpLocks/>
            <a:stCxn id="206" idx="1"/>
          </p:cNvCxnSpPr>
          <p:nvPr/>
        </p:nvCxnSpPr>
        <p:spPr>
          <a:xfrm flipH="1">
            <a:off x="406154" y="2445553"/>
            <a:ext cx="2274" cy="1172959"/>
          </a:xfrm>
          <a:prstGeom prst="line">
            <a:avLst/>
          </a:prstGeom>
          <a:noFill/>
          <a:ln w="50800" cap="flat" cmpd="sng" algn="ctr">
            <a:solidFill>
              <a:schemeClr val="accent1">
                <a:lumMod val="75000"/>
              </a:schemeClr>
            </a:solidFill>
            <a:prstDash val="solid"/>
            <a:headEnd type="none"/>
            <a:tailEnd type="none" w="med" len="med"/>
          </a:ln>
          <a:effectLst/>
        </p:spPr>
      </p:cxnSp>
      <p:sp>
        <p:nvSpPr>
          <p:cNvPr id="207" name="TextBox 206">
            <a:extLst>
              <a:ext uri="{FF2B5EF4-FFF2-40B4-BE49-F238E27FC236}">
                <a16:creationId xmlns:a16="http://schemas.microsoft.com/office/drawing/2014/main" id="{19397528-2013-4214-9B9C-0BD08D476A89}"/>
              </a:ext>
            </a:extLst>
          </p:cNvPr>
          <p:cNvSpPr txBox="1"/>
          <p:nvPr/>
        </p:nvSpPr>
        <p:spPr>
          <a:xfrm>
            <a:off x="689766" y="2473009"/>
            <a:ext cx="3053652" cy="153888"/>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lumMod val="75000"/>
                  </a:srgbClr>
                </a:solidFill>
                <a:effectLst/>
                <a:uLnTx/>
                <a:uFillTx/>
                <a:latin typeface="Segoe UI Semibold"/>
                <a:ea typeface="+mn-ea"/>
                <a:cs typeface="Segoe UI Semibold" panose="020B0702040204020203" pitchFamily="34" charset="0"/>
              </a:rPr>
              <a:t>Supply Chain Risk </a:t>
            </a:r>
            <a:r>
              <a:rPr kumimoji="0" lang="en-US" sz="1000" b="0" i="1" u="none" strike="noStrike" kern="1200" cap="none" spc="0" normalizeH="0" baseline="0" noProof="0" dirty="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(People, Process, Technology)</a:t>
            </a:r>
          </a:p>
        </p:txBody>
      </p:sp>
      <p:cxnSp>
        <p:nvCxnSpPr>
          <p:cNvPr id="208" name="Straight Arrow Connector 207">
            <a:extLst>
              <a:ext uri="{FF2B5EF4-FFF2-40B4-BE49-F238E27FC236}">
                <a16:creationId xmlns:a16="http://schemas.microsoft.com/office/drawing/2014/main" id="{8EA0630E-7DA5-4EF2-B5BD-8E63DC989F87}"/>
              </a:ext>
            </a:extLst>
          </p:cNvPr>
          <p:cNvCxnSpPr>
            <a:cxnSpLocks/>
          </p:cNvCxnSpPr>
          <p:nvPr/>
        </p:nvCxnSpPr>
        <p:spPr>
          <a:xfrm>
            <a:off x="3400897" y="2569003"/>
            <a:ext cx="274320" cy="0"/>
          </a:xfrm>
          <a:prstGeom prst="straightConnector1">
            <a:avLst/>
          </a:prstGeom>
          <a:noFill/>
          <a:ln w="19050" cap="flat" cmpd="sng" algn="ctr">
            <a:solidFill>
              <a:schemeClr val="accent1">
                <a:lumMod val="75000"/>
              </a:schemeClr>
            </a:solidFill>
            <a:prstDash val="solid"/>
            <a:headEnd type="none" w="med" len="sm"/>
            <a:tailEnd type="arrow" w="med" len="sm"/>
          </a:ln>
          <a:effectLst/>
        </p:spPr>
      </p:cxnSp>
      <p:sp>
        <p:nvSpPr>
          <p:cNvPr id="211" name="Rectangle 210">
            <a:extLst>
              <a:ext uri="{FF2B5EF4-FFF2-40B4-BE49-F238E27FC236}">
                <a16:creationId xmlns:a16="http://schemas.microsoft.com/office/drawing/2014/main" id="{257FE0F2-DD02-4EF1-9E05-2A1B28D81CC3}"/>
              </a:ext>
            </a:extLst>
          </p:cNvPr>
          <p:cNvSpPr/>
          <p:nvPr/>
        </p:nvSpPr>
        <p:spPr bwMode="auto">
          <a:xfrm>
            <a:off x="2642860" y="2153173"/>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a:extLst>
              <a:ext uri="{FF2B5EF4-FFF2-40B4-BE49-F238E27FC236}">
                <a16:creationId xmlns:a16="http://schemas.microsoft.com/office/drawing/2014/main" id="{328FFD91-EB36-4C01-95D5-1A007FA5CE6D}"/>
              </a:ext>
            </a:extLst>
          </p:cNvPr>
          <p:cNvGrpSpPr/>
          <p:nvPr/>
        </p:nvGrpSpPr>
        <p:grpSpPr>
          <a:xfrm>
            <a:off x="3614704" y="2842667"/>
            <a:ext cx="398434" cy="398434"/>
            <a:chOff x="4395274" y="3098729"/>
            <a:chExt cx="398434" cy="398434"/>
          </a:xfrm>
        </p:grpSpPr>
        <p:sp>
          <p:nvSpPr>
            <p:cNvPr id="213" name="Oval 212">
              <a:extLst>
                <a:ext uri="{FF2B5EF4-FFF2-40B4-BE49-F238E27FC236}">
                  <a16:creationId xmlns:a16="http://schemas.microsoft.com/office/drawing/2014/main" id="{57B5DAD7-F344-48C2-A08D-386E945A5620}"/>
                </a:ext>
              </a:extLst>
            </p:cNvPr>
            <p:cNvSpPr/>
            <p:nvPr/>
          </p:nvSpPr>
          <p:spPr bwMode="auto">
            <a:xfrm>
              <a:off x="4395274" y="3098729"/>
              <a:ext cx="398434" cy="3984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Graphic 213" descr="Line arrow Rotate right">
              <a:extLst>
                <a:ext uri="{FF2B5EF4-FFF2-40B4-BE49-F238E27FC236}">
                  <a16:creationId xmlns:a16="http://schemas.microsoft.com/office/drawing/2014/main" id="{8B9A596F-5784-44D9-8896-31A3B9191C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000000">
              <a:off x="4425180" y="3139872"/>
              <a:ext cx="318712" cy="318712"/>
            </a:xfrm>
            <a:prstGeom prst="rect">
              <a:avLst/>
            </a:prstGeom>
          </p:spPr>
        </p:pic>
      </p:grpSp>
      <p:sp>
        <p:nvSpPr>
          <p:cNvPr id="215" name="Speech Bubble: Rectangle 214">
            <a:extLst>
              <a:ext uri="{FF2B5EF4-FFF2-40B4-BE49-F238E27FC236}">
                <a16:creationId xmlns:a16="http://schemas.microsoft.com/office/drawing/2014/main" id="{1066531D-B44C-4B3C-8B5E-4BCBB2DC3AEE}"/>
              </a:ext>
            </a:extLst>
          </p:cNvPr>
          <p:cNvSpPr/>
          <p:nvPr/>
        </p:nvSpPr>
        <p:spPr bwMode="auto">
          <a:xfrm>
            <a:off x="689767" y="2792799"/>
            <a:ext cx="2880106" cy="596108"/>
          </a:xfrm>
          <a:prstGeom prst="wedgeRectCallout">
            <a:avLst>
              <a:gd name="adj1" fmla="val 54722"/>
              <a:gd name="adj2" fmla="val -19945"/>
            </a:avLst>
          </a:prstGeom>
          <a:solidFill>
            <a:srgbClr val="BFF7BF"/>
          </a:solidFill>
          <a:ln w="15875">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Enable Productivity </a:t>
            </a:r>
            <a:r>
              <a:rPr kumimoji="0" lang="en-US" sz="9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and</a:t>
            </a: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Security</a:t>
            </a:r>
            <a:b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b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Stay Agile - </a:t>
            </a:r>
            <a:r>
              <a:rPr kumimoji="0" lang="en-US" sz="9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Adapt to changes to threat environment, technology, regulations, business model, and more</a:t>
            </a:r>
          </a:p>
        </p:txBody>
      </p:sp>
      <p:sp>
        <p:nvSpPr>
          <p:cNvPr id="220" name="TextBox 219">
            <a:extLst>
              <a:ext uri="{FF2B5EF4-FFF2-40B4-BE49-F238E27FC236}">
                <a16:creationId xmlns:a16="http://schemas.microsoft.com/office/drawing/2014/main" id="{0E392EDD-69AF-40B6-B3EA-D00E95B044CD}"/>
              </a:ext>
            </a:extLst>
          </p:cNvPr>
          <p:cNvSpPr txBox="1"/>
          <p:nvPr/>
        </p:nvSpPr>
        <p:spPr>
          <a:xfrm>
            <a:off x="6249753" y="2306172"/>
            <a:ext cx="2199162" cy="153888"/>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Program Management Office (PMO)</a:t>
            </a:r>
          </a:p>
        </p:txBody>
      </p:sp>
      <p:cxnSp>
        <p:nvCxnSpPr>
          <p:cNvPr id="221" name="Straight Arrow Connector 220">
            <a:extLst>
              <a:ext uri="{FF2B5EF4-FFF2-40B4-BE49-F238E27FC236}">
                <a16:creationId xmlns:a16="http://schemas.microsoft.com/office/drawing/2014/main" id="{B3EE482A-FAC9-492E-980F-C89D0BC87E57}"/>
              </a:ext>
            </a:extLst>
          </p:cNvPr>
          <p:cNvCxnSpPr>
            <a:cxnSpLocks/>
          </p:cNvCxnSpPr>
          <p:nvPr/>
        </p:nvCxnSpPr>
        <p:spPr>
          <a:xfrm flipH="1">
            <a:off x="5739891" y="2391449"/>
            <a:ext cx="482490" cy="0"/>
          </a:xfrm>
          <a:prstGeom prst="straightConnector1">
            <a:avLst/>
          </a:prstGeom>
          <a:noFill/>
          <a:ln w="19050" cap="flat" cmpd="sng" algn="ctr">
            <a:solidFill>
              <a:schemeClr val="accent1">
                <a:lumMod val="75000"/>
              </a:schemeClr>
            </a:solidFill>
            <a:prstDash val="solid"/>
            <a:headEnd type="none" w="med" len="med"/>
            <a:tailEnd type="none" w="med" len="med"/>
          </a:ln>
          <a:effectLst/>
        </p:spPr>
      </p:cxnSp>
      <p:cxnSp>
        <p:nvCxnSpPr>
          <p:cNvPr id="73" name="Straight Connector 72">
            <a:extLst>
              <a:ext uri="{FF2B5EF4-FFF2-40B4-BE49-F238E27FC236}">
                <a16:creationId xmlns:a16="http://schemas.microsoft.com/office/drawing/2014/main" id="{519EA167-D9C5-4ECB-8E52-A2DAEB5EC3D8}"/>
              </a:ext>
            </a:extLst>
          </p:cNvPr>
          <p:cNvCxnSpPr>
            <a:cxnSpLocks/>
          </p:cNvCxnSpPr>
          <p:nvPr/>
        </p:nvCxnSpPr>
        <p:spPr>
          <a:xfrm>
            <a:off x="403484" y="6467734"/>
            <a:ext cx="11370620" cy="0"/>
          </a:xfrm>
          <a:prstGeom prst="line">
            <a:avLst/>
          </a:prstGeom>
          <a:ln w="28575">
            <a:solidFill>
              <a:schemeClr val="tx1"/>
            </a:solidFill>
            <a:prstDash val="sysDot"/>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C60E4039-4E6E-4A7F-8FD2-3E34006BE037}"/>
              </a:ext>
            </a:extLst>
          </p:cNvPr>
          <p:cNvSpPr/>
          <p:nvPr/>
        </p:nvSpPr>
        <p:spPr bwMode="auto">
          <a:xfrm>
            <a:off x="768122" y="6360012"/>
            <a:ext cx="1735155"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Plan</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 (</a:t>
            </a:r>
            <a:r>
              <a:rPr kumimoji="0" lang="en-US" sz="1400" b="1" i="0" u="none" strike="noStrike" kern="1200" cap="none" spc="0" normalizeH="0" baseline="0" noProof="0" dirty="0">
                <a:ln>
                  <a:noFill/>
                </a:ln>
                <a:effectLst/>
                <a:uLnTx/>
                <a:uFillTx/>
                <a:latin typeface="Segoe UI"/>
                <a:ea typeface="+mn-ea"/>
                <a:cs typeface="+mn-cs"/>
              </a:rPr>
              <a:t>Governance</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a:t>
            </a:r>
          </a:p>
        </p:txBody>
      </p:sp>
      <p:sp>
        <p:nvSpPr>
          <p:cNvPr id="72" name="Rectangle 71">
            <a:extLst>
              <a:ext uri="{FF2B5EF4-FFF2-40B4-BE49-F238E27FC236}">
                <a16:creationId xmlns:a16="http://schemas.microsoft.com/office/drawing/2014/main" id="{A1B13564-898F-4958-B67E-7AABC086911F}"/>
              </a:ext>
            </a:extLst>
          </p:cNvPr>
          <p:cNvSpPr/>
          <p:nvPr/>
        </p:nvSpPr>
        <p:spPr bwMode="auto">
          <a:xfrm>
            <a:off x="9791700" y="6360012"/>
            <a:ext cx="1632178"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Run</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 (</a:t>
            </a:r>
            <a:r>
              <a:rPr kumimoji="0" lang="en-US" sz="1400" b="1" i="0" u="none" strike="noStrike" kern="1200" cap="none" spc="0" normalizeH="0" baseline="0" noProof="0" dirty="0">
                <a:ln>
                  <a:noFill/>
                </a:ln>
                <a:effectLst/>
                <a:uLnTx/>
                <a:uFillTx/>
                <a:latin typeface="Segoe UI"/>
                <a:ea typeface="+mn-ea"/>
                <a:cs typeface="+mn-cs"/>
              </a:rPr>
              <a:t>Operations</a:t>
            </a:r>
            <a:r>
              <a:rPr kumimoji="0" lang="en-US" sz="1400" b="1" i="0" u="none" strike="noStrike" kern="1200" cap="none" spc="0" normalizeH="0" baseline="0" noProof="0" dirty="0">
                <a:ln>
                  <a:noFill/>
                </a:ln>
                <a:gradFill>
                  <a:gsLst>
                    <a:gs pos="34000">
                      <a:srgbClr val="1A1A1A"/>
                    </a:gs>
                    <a:gs pos="67000">
                      <a:srgbClr val="1A1A1A"/>
                    </a:gs>
                  </a:gsLst>
                  <a:lin ang="0" scaled="1"/>
                </a:gradFill>
                <a:effectLst/>
                <a:uLnTx/>
                <a:uFillTx/>
                <a:latin typeface="Segoe UI"/>
                <a:ea typeface="+mn-ea"/>
                <a:cs typeface="+mn-cs"/>
              </a:rPr>
              <a:t>)</a:t>
            </a:r>
          </a:p>
        </p:txBody>
      </p:sp>
      <p:sp>
        <p:nvSpPr>
          <p:cNvPr id="230" name="Rectangle 229">
            <a:extLst>
              <a:ext uri="{FF2B5EF4-FFF2-40B4-BE49-F238E27FC236}">
                <a16:creationId xmlns:a16="http://schemas.microsoft.com/office/drawing/2014/main" id="{D1F11614-CEC3-4CD3-AC35-6B135A48734D}"/>
              </a:ext>
            </a:extLst>
          </p:cNvPr>
          <p:cNvSpPr/>
          <p:nvPr/>
        </p:nvSpPr>
        <p:spPr bwMode="auto">
          <a:xfrm>
            <a:off x="5610253" y="6360012"/>
            <a:ext cx="622286"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Build</a:t>
            </a:r>
          </a:p>
        </p:txBody>
      </p:sp>
      <p:sp>
        <p:nvSpPr>
          <p:cNvPr id="3" name="Title 2">
            <a:extLst>
              <a:ext uri="{FF2B5EF4-FFF2-40B4-BE49-F238E27FC236}">
                <a16:creationId xmlns:a16="http://schemas.microsoft.com/office/drawing/2014/main" id="{8E562AEB-B223-4566-B5E3-75088364BC73}"/>
              </a:ext>
            </a:extLst>
          </p:cNvPr>
          <p:cNvSpPr>
            <a:spLocks noGrp="1"/>
          </p:cNvSpPr>
          <p:nvPr>
            <p:ph type="title"/>
          </p:nvPr>
        </p:nvSpPr>
        <p:spPr>
          <a:xfrm>
            <a:off x="584200" y="264548"/>
            <a:ext cx="5508625" cy="710964"/>
          </a:xfrm>
        </p:spPr>
        <p:txBody>
          <a:bodyPr>
            <a:normAutofit fontScale="90000"/>
          </a:bodyPr>
          <a:lstStyle/>
          <a:p>
            <a:r>
              <a:rPr lang="en-US" sz="2800"/>
              <a:t>Managing Information\Cyber Risk</a:t>
            </a:r>
            <a:br>
              <a:rPr lang="en-US" sz="2800"/>
            </a:br>
            <a:r>
              <a:rPr lang="en-US" sz="1400" i="1">
                <a:latin typeface="+mn-lt"/>
              </a:rPr>
              <a:t>Security responsibilities or “jobs to be done”</a:t>
            </a:r>
            <a:endParaRPr lang="en-US" sz="2800" i="1">
              <a:latin typeface="+mn-lt"/>
            </a:endParaRPr>
          </a:p>
        </p:txBody>
      </p:sp>
      <p:sp>
        <p:nvSpPr>
          <p:cNvPr id="67" name="TextBox 66">
            <a:extLst>
              <a:ext uri="{FF2B5EF4-FFF2-40B4-BE49-F238E27FC236}">
                <a16:creationId xmlns:a16="http://schemas.microsoft.com/office/drawing/2014/main" id="{68B53E5B-81C2-4696-BD2A-422E050A9628}"/>
              </a:ext>
            </a:extLst>
          </p:cNvPr>
          <p:cNvSpPr txBox="1"/>
          <p:nvPr/>
        </p:nvSpPr>
        <p:spPr>
          <a:xfrm>
            <a:off x="689766" y="1163724"/>
            <a:ext cx="2052165"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tx1"/>
                </a:solidFill>
                <a:effectLst/>
                <a:uLnTx/>
                <a:uFillTx/>
                <a:latin typeface="Segoe UI"/>
                <a:ea typeface="+mn-ea"/>
                <a:cs typeface="+mn-cs"/>
              </a:rPr>
              <a:t>Organizational</a:t>
            </a:r>
            <a:r>
              <a:rPr kumimoji="0" lang="en-US" sz="1300" b="1" i="0" u="none" strike="noStrike" kern="1200" cap="none" spc="0" normalizeH="0" baseline="0" noProof="0" dirty="0">
                <a:ln>
                  <a:noFill/>
                </a:ln>
                <a:gradFill>
                  <a:gsLst>
                    <a:gs pos="100000">
                      <a:srgbClr val="0078D4">
                        <a:lumMod val="50000"/>
                      </a:srgbClr>
                    </a:gs>
                    <a:gs pos="16000">
                      <a:srgbClr val="0078D4">
                        <a:lumMod val="50000"/>
                      </a:srgbClr>
                    </a:gs>
                  </a:gsLst>
                  <a:lin ang="0" scaled="1"/>
                </a:gradFill>
                <a:effectLst/>
                <a:uLnTx/>
                <a:uFillTx/>
                <a:latin typeface="Segoe UI"/>
                <a:ea typeface="+mn-ea"/>
                <a:cs typeface="+mn-cs"/>
              </a:rPr>
              <a:t> </a:t>
            </a:r>
            <a:r>
              <a:rPr kumimoji="0" lang="en-US" sz="1300" b="1" i="0" u="none" strike="noStrike" kern="1200" cap="none" spc="0" normalizeH="0" baseline="0" noProof="0" dirty="0">
                <a:ln>
                  <a:noFill/>
                </a:ln>
                <a:solidFill>
                  <a:schemeClr val="tx1"/>
                </a:solidFill>
                <a:effectLst/>
                <a:uLnTx/>
                <a:uFillTx/>
                <a:latin typeface="Segoe UI"/>
                <a:ea typeface="+mn-ea"/>
                <a:cs typeface="+mn-cs"/>
              </a:rPr>
              <a:t>Leadership</a:t>
            </a:r>
          </a:p>
        </p:txBody>
      </p:sp>
      <p:cxnSp>
        <p:nvCxnSpPr>
          <p:cNvPr id="76" name="Straight Connector 75">
            <a:extLst>
              <a:ext uri="{FF2B5EF4-FFF2-40B4-BE49-F238E27FC236}">
                <a16:creationId xmlns:a16="http://schemas.microsoft.com/office/drawing/2014/main" id="{13652DC3-397A-4EF0-BADE-C656CE4EADFF}"/>
              </a:ext>
            </a:extLst>
          </p:cNvPr>
          <p:cNvCxnSpPr>
            <a:cxnSpLocks/>
            <a:endCxn id="206" idx="5"/>
          </p:cNvCxnSpPr>
          <p:nvPr/>
        </p:nvCxnSpPr>
        <p:spPr>
          <a:xfrm>
            <a:off x="408032" y="1367892"/>
            <a:ext cx="396" cy="867362"/>
          </a:xfrm>
          <a:prstGeom prst="line">
            <a:avLst/>
          </a:prstGeom>
          <a:noFill/>
          <a:ln w="50800" cap="flat" cmpd="sng" algn="ctr">
            <a:solidFill>
              <a:schemeClr val="accent1">
                <a:lumMod val="50000"/>
              </a:schemeClr>
            </a:solidFill>
            <a:prstDash val="solid"/>
            <a:headEnd type="none"/>
            <a:tailEnd type="none" w="med" len="med"/>
          </a:ln>
          <a:effectLst/>
        </p:spPr>
      </p:cxnSp>
      <p:sp>
        <p:nvSpPr>
          <p:cNvPr id="90" name="Rectangle: Rounded Corners 89">
            <a:extLst>
              <a:ext uri="{FF2B5EF4-FFF2-40B4-BE49-F238E27FC236}">
                <a16:creationId xmlns:a16="http://schemas.microsoft.com/office/drawing/2014/main" id="{846F8FDF-E1C9-42F4-BFDC-A319A412E1AF}"/>
              </a:ext>
            </a:extLst>
          </p:cNvPr>
          <p:cNvSpPr/>
          <p:nvPr/>
        </p:nvSpPr>
        <p:spPr bwMode="auto">
          <a:xfrm>
            <a:off x="1154144" y="1526429"/>
            <a:ext cx="2313448" cy="365760"/>
          </a:xfrm>
          <a:prstGeom prst="roundRect">
            <a:avLst>
              <a:gd name="adj" fmla="val 0"/>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Semibold"/>
                <a:ea typeface="+mn-ea"/>
                <a:cs typeface="+mn-cs"/>
              </a:rPr>
              <a:t>Organizational &amp; Risk Oversight</a:t>
            </a:r>
          </a:p>
        </p:txBody>
      </p:sp>
      <p:sp>
        <p:nvSpPr>
          <p:cNvPr id="93" name="TextBox 92">
            <a:extLst>
              <a:ext uri="{FF2B5EF4-FFF2-40B4-BE49-F238E27FC236}">
                <a16:creationId xmlns:a16="http://schemas.microsoft.com/office/drawing/2014/main" id="{AF525147-CC19-4BAC-A1CB-CF7A6CD78DD0}"/>
              </a:ext>
            </a:extLst>
          </p:cNvPr>
          <p:cNvSpPr txBox="1"/>
          <p:nvPr/>
        </p:nvSpPr>
        <p:spPr>
          <a:xfrm>
            <a:off x="1877803" y="1433695"/>
            <a:ext cx="866129"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Board</a:t>
            </a:r>
          </a:p>
        </p:txBody>
      </p:sp>
      <p:sp>
        <p:nvSpPr>
          <p:cNvPr id="56" name="TextBox 55">
            <a:extLst>
              <a:ext uri="{FF2B5EF4-FFF2-40B4-BE49-F238E27FC236}">
                <a16:creationId xmlns:a16="http://schemas.microsoft.com/office/drawing/2014/main" id="{EF617F86-B340-484F-A56B-5A61349C99E5}"/>
              </a:ext>
            </a:extLst>
          </p:cNvPr>
          <p:cNvSpPr txBox="1"/>
          <p:nvPr/>
        </p:nvSpPr>
        <p:spPr>
          <a:xfrm>
            <a:off x="3560100" y="1521231"/>
            <a:ext cx="4102803" cy="365760"/>
          </a:xfrm>
          <a:prstGeom prst="rect">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defPPr>
              <a:defRPr lang="en-US"/>
            </a:defPPr>
            <a:lvl1pP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E268B5F2-E0BB-4647-BAEF-D4189FC07E65}"/>
              </a:ext>
            </a:extLst>
          </p:cNvPr>
          <p:cNvSpPr txBox="1"/>
          <p:nvPr/>
        </p:nvSpPr>
        <p:spPr>
          <a:xfrm>
            <a:off x="4929769" y="1440568"/>
            <a:ext cx="1363467"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Management</a:t>
            </a:r>
          </a:p>
        </p:txBody>
      </p:sp>
      <p:sp>
        <p:nvSpPr>
          <p:cNvPr id="120" name="TextBox 119">
            <a:extLst>
              <a:ext uri="{FF2B5EF4-FFF2-40B4-BE49-F238E27FC236}">
                <a16:creationId xmlns:a16="http://schemas.microsoft.com/office/drawing/2014/main" id="{051379C1-01F4-4B57-BCEA-FF378255F3F9}"/>
              </a:ext>
            </a:extLst>
          </p:cNvPr>
          <p:cNvSpPr txBox="1"/>
          <p:nvPr/>
        </p:nvSpPr>
        <p:spPr>
          <a:xfrm>
            <a:off x="5702039" y="1646468"/>
            <a:ext cx="181445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Organizational Risk Appetite</a:t>
            </a:r>
          </a:p>
        </p:txBody>
      </p:sp>
      <p:sp>
        <p:nvSpPr>
          <p:cNvPr id="20" name="Rectangle 19">
            <a:extLst>
              <a:ext uri="{FF2B5EF4-FFF2-40B4-BE49-F238E27FC236}">
                <a16:creationId xmlns:a16="http://schemas.microsoft.com/office/drawing/2014/main" id="{A4C94683-3BBC-47F3-8ED2-E4A220962705}"/>
              </a:ext>
            </a:extLst>
          </p:cNvPr>
          <p:cNvSpPr/>
          <p:nvPr/>
        </p:nvSpPr>
        <p:spPr>
          <a:xfrm>
            <a:off x="3677433" y="1646468"/>
            <a:ext cx="2019416" cy="182880"/>
          </a:xfrm>
          <a:prstGeom prst="rect">
            <a:avLst/>
          </a:prstGeom>
        </p:spPr>
        <p:txBody>
          <a:bodyPr wrap="square" t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Business Model and Vision</a:t>
            </a:r>
          </a:p>
        </p:txBody>
      </p:sp>
      <p:sp>
        <p:nvSpPr>
          <p:cNvPr id="133" name="TextBox 132">
            <a:extLst>
              <a:ext uri="{FF2B5EF4-FFF2-40B4-BE49-F238E27FC236}">
                <a16:creationId xmlns:a16="http://schemas.microsoft.com/office/drawing/2014/main" id="{22D44B84-0F76-439F-BCED-78FCF5647830}"/>
              </a:ext>
            </a:extLst>
          </p:cNvPr>
          <p:cNvSpPr txBox="1"/>
          <p:nvPr/>
        </p:nvSpPr>
        <p:spPr>
          <a:xfrm>
            <a:off x="10768551" y="114217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effectLst/>
                <a:uLnTx/>
                <a:uFillTx/>
                <a:latin typeface="Segoe UI"/>
                <a:ea typeface="+mn-ea"/>
                <a:cs typeface="+mn-cs"/>
              </a:rPr>
              <a:t>External Intelligence Sources</a:t>
            </a:r>
          </a:p>
        </p:txBody>
      </p:sp>
      <p:sp>
        <p:nvSpPr>
          <p:cNvPr id="141" name="Rectangle 140">
            <a:extLst>
              <a:ext uri="{FF2B5EF4-FFF2-40B4-BE49-F238E27FC236}">
                <a16:creationId xmlns:a16="http://schemas.microsoft.com/office/drawing/2014/main" id="{3375D096-EB65-4373-B778-A6D05DFBB3FE}"/>
              </a:ext>
            </a:extLst>
          </p:cNvPr>
          <p:cNvSpPr/>
          <p:nvPr/>
        </p:nvSpPr>
        <p:spPr bwMode="auto">
          <a:xfrm>
            <a:off x="3180773" y="1840495"/>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F89A4F95-EA0B-48ED-8B53-E9C1D8CC656E}"/>
              </a:ext>
            </a:extLst>
          </p:cNvPr>
          <p:cNvSpPr txBox="1"/>
          <p:nvPr/>
        </p:nvSpPr>
        <p:spPr>
          <a:xfrm>
            <a:off x="7483628" y="530736"/>
            <a:ext cx="30416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a:ea typeface="+mn-ea"/>
                <a:cs typeface="+mn-cs"/>
              </a:rPr>
              <a:t>December 2021 - </a:t>
            </a:r>
            <a:r>
              <a:rPr kumimoji="0" lang="en-US" sz="12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https://aka.ms/SecurityRoles</a:t>
            </a:r>
            <a:r>
              <a:rPr kumimoji="0" lang="en-US" sz="1200" b="0" i="0" u="none" strike="noStrike" kern="1200" cap="none" spc="0" normalizeH="0" baseline="0" noProof="0">
                <a:ln>
                  <a:noFill/>
                </a:ln>
                <a:solidFill>
                  <a:srgbClr val="1A1A1A"/>
                </a:solidFill>
                <a:effectLst/>
                <a:uLnTx/>
                <a:uFillTx/>
                <a:latin typeface="Segoe UI"/>
                <a:ea typeface="+mn-ea"/>
                <a:cs typeface="+mn-cs"/>
              </a:rPr>
              <a:t> </a:t>
            </a:r>
          </a:p>
        </p:txBody>
      </p:sp>
      <p:grpSp>
        <p:nvGrpSpPr>
          <p:cNvPr id="22" name="Group 21">
            <a:extLst>
              <a:ext uri="{FF2B5EF4-FFF2-40B4-BE49-F238E27FC236}">
                <a16:creationId xmlns:a16="http://schemas.microsoft.com/office/drawing/2014/main" id="{8E5C32D6-8B2F-4398-B49D-5565A0CD0B18}"/>
              </a:ext>
            </a:extLst>
          </p:cNvPr>
          <p:cNvGrpSpPr/>
          <p:nvPr/>
        </p:nvGrpSpPr>
        <p:grpSpPr>
          <a:xfrm>
            <a:off x="218440" y="1072000"/>
            <a:ext cx="365760" cy="365760"/>
            <a:chOff x="218440" y="1012906"/>
            <a:chExt cx="365760" cy="365760"/>
          </a:xfrm>
        </p:grpSpPr>
        <p:sp>
          <p:nvSpPr>
            <p:cNvPr id="105" name="Oval 104">
              <a:extLst>
                <a:ext uri="{FF2B5EF4-FFF2-40B4-BE49-F238E27FC236}">
                  <a16:creationId xmlns:a16="http://schemas.microsoft.com/office/drawing/2014/main" id="{6A233D86-FEE7-4079-B70D-35FCA7F9A248}"/>
                </a:ext>
              </a:extLst>
            </p:cNvPr>
            <p:cNvSpPr/>
            <p:nvPr/>
          </p:nvSpPr>
          <p:spPr bwMode="auto">
            <a:xfrm>
              <a:off x="218440" y="1012906"/>
              <a:ext cx="365760" cy="36576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5" name="Group 184">
              <a:extLst>
                <a:ext uri="{FF2B5EF4-FFF2-40B4-BE49-F238E27FC236}">
                  <a16:creationId xmlns:a16="http://schemas.microsoft.com/office/drawing/2014/main" id="{3F164310-FB75-4772-A6D7-F627FC9E0F2D}"/>
                </a:ext>
              </a:extLst>
            </p:cNvPr>
            <p:cNvGrpSpPr/>
            <p:nvPr/>
          </p:nvGrpSpPr>
          <p:grpSpPr>
            <a:xfrm>
              <a:off x="291361" y="1089062"/>
              <a:ext cx="219919" cy="213448"/>
              <a:chOff x="790277" y="4729555"/>
              <a:chExt cx="541458" cy="525527"/>
            </a:xfrm>
            <a:solidFill>
              <a:schemeClr val="bg1"/>
            </a:solidFill>
          </p:grpSpPr>
          <p:sp>
            <p:nvSpPr>
              <p:cNvPr id="186" name="Freeform 1099">
                <a:extLst>
                  <a:ext uri="{FF2B5EF4-FFF2-40B4-BE49-F238E27FC236}">
                    <a16:creationId xmlns:a16="http://schemas.microsoft.com/office/drawing/2014/main" id="{A8BD98DC-BCD0-49D7-BE4F-670F013497CA}"/>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7" name="Freeform 1100">
                <a:extLst>
                  <a:ext uri="{FF2B5EF4-FFF2-40B4-BE49-F238E27FC236}">
                    <a16:creationId xmlns:a16="http://schemas.microsoft.com/office/drawing/2014/main" id="{BE570814-34B0-4488-BA51-ABB058FFDE03}"/>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8" name="Freeform 1101">
                <a:extLst>
                  <a:ext uri="{FF2B5EF4-FFF2-40B4-BE49-F238E27FC236}">
                    <a16:creationId xmlns:a16="http://schemas.microsoft.com/office/drawing/2014/main" id="{64F34326-86A2-4D1F-B369-BA3609D43E7A}"/>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0" name="Freeform 1102">
                <a:extLst>
                  <a:ext uri="{FF2B5EF4-FFF2-40B4-BE49-F238E27FC236}">
                    <a16:creationId xmlns:a16="http://schemas.microsoft.com/office/drawing/2014/main" id="{562445C1-B1F4-4E86-967D-1AEA43D85DD8}"/>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1" name="Freeform 1103">
                <a:extLst>
                  <a:ext uri="{FF2B5EF4-FFF2-40B4-BE49-F238E27FC236}">
                    <a16:creationId xmlns:a16="http://schemas.microsoft.com/office/drawing/2014/main" id="{3D01D150-CB26-4553-AD60-CE81E4F0D66C}"/>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2" name="Freeform 1104">
                <a:extLst>
                  <a:ext uri="{FF2B5EF4-FFF2-40B4-BE49-F238E27FC236}">
                    <a16:creationId xmlns:a16="http://schemas.microsoft.com/office/drawing/2014/main" id="{492D5098-993D-4412-838F-739984641BEB}"/>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196" name="Straight Arrow Connector 195">
            <a:extLst>
              <a:ext uri="{FF2B5EF4-FFF2-40B4-BE49-F238E27FC236}">
                <a16:creationId xmlns:a16="http://schemas.microsoft.com/office/drawing/2014/main" id="{AEC91E64-4798-405E-8F37-696DDF8E68A5}"/>
              </a:ext>
            </a:extLst>
          </p:cNvPr>
          <p:cNvCxnSpPr>
            <a:cxnSpLocks/>
          </p:cNvCxnSpPr>
          <p:nvPr/>
        </p:nvCxnSpPr>
        <p:spPr>
          <a:xfrm flipH="1">
            <a:off x="5670277" y="2535397"/>
            <a:ext cx="3654248" cy="0"/>
          </a:xfrm>
          <a:prstGeom prst="straightConnector1">
            <a:avLst/>
          </a:prstGeom>
          <a:noFill/>
          <a:ln w="19050" cap="flat" cmpd="sng" algn="ctr">
            <a:solidFill>
              <a:srgbClr val="054B16"/>
            </a:solidFill>
            <a:prstDash val="sysDash"/>
            <a:headEnd type="none"/>
            <a:tailEnd type="arrow" w="lg" len="lg"/>
          </a:ln>
          <a:effectLst/>
        </p:spPr>
      </p:cxnSp>
      <p:cxnSp>
        <p:nvCxnSpPr>
          <p:cNvPr id="209" name="Straight Arrow Connector 156">
            <a:extLst>
              <a:ext uri="{FF2B5EF4-FFF2-40B4-BE49-F238E27FC236}">
                <a16:creationId xmlns:a16="http://schemas.microsoft.com/office/drawing/2014/main" id="{30FC5069-F9AF-44D1-8A63-3EC122E3EAFE}"/>
              </a:ext>
            </a:extLst>
          </p:cNvPr>
          <p:cNvCxnSpPr>
            <a:cxnSpLocks/>
          </p:cNvCxnSpPr>
          <p:nvPr/>
        </p:nvCxnSpPr>
        <p:spPr>
          <a:xfrm rot="16200000" flipV="1">
            <a:off x="3593289" y="2000382"/>
            <a:ext cx="384048" cy="182880"/>
          </a:xfrm>
          <a:prstGeom prst="bentConnector3">
            <a:avLst>
              <a:gd name="adj1" fmla="val 33952"/>
            </a:avLst>
          </a:prstGeom>
          <a:noFill/>
          <a:ln w="12700" cap="flat" cmpd="sng" algn="ctr">
            <a:solidFill>
              <a:srgbClr val="054B16"/>
            </a:solidFill>
            <a:prstDash val="sysDash"/>
            <a:headEnd type="none" w="lg" len="lg"/>
            <a:tailEnd type="arrow" w="med" len="med"/>
          </a:ln>
          <a:effectLst/>
        </p:spPr>
      </p:cxnSp>
      <p:cxnSp>
        <p:nvCxnSpPr>
          <p:cNvPr id="210" name="Straight Arrow Connector 156">
            <a:extLst>
              <a:ext uri="{FF2B5EF4-FFF2-40B4-BE49-F238E27FC236}">
                <a16:creationId xmlns:a16="http://schemas.microsoft.com/office/drawing/2014/main" id="{E37F5BD3-C326-4C60-9314-2689D90EF501}"/>
              </a:ext>
            </a:extLst>
          </p:cNvPr>
          <p:cNvCxnSpPr>
            <a:cxnSpLocks/>
          </p:cNvCxnSpPr>
          <p:nvPr/>
        </p:nvCxnSpPr>
        <p:spPr>
          <a:xfrm rot="16200000" flipV="1">
            <a:off x="3410409" y="1817502"/>
            <a:ext cx="384048" cy="548640"/>
          </a:xfrm>
          <a:prstGeom prst="bentConnector3">
            <a:avLst>
              <a:gd name="adj1" fmla="val 32837"/>
            </a:avLst>
          </a:prstGeom>
          <a:noFill/>
          <a:ln w="12700" cap="flat" cmpd="sng" algn="ctr">
            <a:solidFill>
              <a:srgbClr val="054B16"/>
            </a:solidFill>
            <a:prstDash val="sysDash"/>
            <a:headEnd type="none" w="lg" len="lg"/>
            <a:tailEnd type="arrow" w="med" len="med"/>
          </a:ln>
          <a:effectLst/>
        </p:spPr>
      </p:cxnSp>
      <p:sp>
        <p:nvSpPr>
          <p:cNvPr id="223" name="Rectangle: Rounded Corners 222">
            <a:extLst>
              <a:ext uri="{FF2B5EF4-FFF2-40B4-BE49-F238E27FC236}">
                <a16:creationId xmlns:a16="http://schemas.microsoft.com/office/drawing/2014/main" id="{58F6BDBF-4AFD-4432-A426-D0F94B8DA241}"/>
              </a:ext>
            </a:extLst>
          </p:cNvPr>
          <p:cNvSpPr/>
          <p:nvPr/>
        </p:nvSpPr>
        <p:spPr bwMode="auto">
          <a:xfrm>
            <a:off x="8847660" y="1142172"/>
            <a:ext cx="1280160" cy="3177571"/>
          </a:xfrm>
          <a:prstGeom prst="roundRect">
            <a:avLst>
              <a:gd name="adj" fmla="val 2778"/>
            </a:avLst>
          </a:prstGeom>
          <a:solidFill>
            <a:srgbClr val="107C10"/>
          </a:solid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24" name="TextBox 223">
            <a:extLst>
              <a:ext uri="{FF2B5EF4-FFF2-40B4-BE49-F238E27FC236}">
                <a16:creationId xmlns:a16="http://schemas.microsoft.com/office/drawing/2014/main" id="{A35B4324-4EE6-4470-96DC-4C0D42B0BFAD}"/>
              </a:ext>
            </a:extLst>
          </p:cNvPr>
          <p:cNvSpPr txBox="1"/>
          <p:nvPr/>
        </p:nvSpPr>
        <p:spPr>
          <a:xfrm>
            <a:off x="8617084" y="1273899"/>
            <a:ext cx="1741312" cy="338554"/>
          </a:xfrm>
          <a:prstGeom prst="rect">
            <a:avLst/>
          </a:prstGeom>
          <a:no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a:t>
            </a:r>
            <a:b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Intelligence</a:t>
            </a:r>
          </a:p>
        </p:txBody>
      </p:sp>
      <p:sp>
        <p:nvSpPr>
          <p:cNvPr id="225" name="TextBox 224">
            <a:extLst>
              <a:ext uri="{FF2B5EF4-FFF2-40B4-BE49-F238E27FC236}">
                <a16:creationId xmlns:a16="http://schemas.microsoft.com/office/drawing/2014/main" id="{8154E26A-FC73-4702-B825-87FC2244F576}"/>
              </a:ext>
            </a:extLst>
          </p:cNvPr>
          <p:cNvSpPr txBox="1"/>
          <p:nvPr/>
        </p:nvSpPr>
        <p:spPr>
          <a:xfrm>
            <a:off x="8790938" y="1699031"/>
            <a:ext cx="139360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sp>
        <p:nvSpPr>
          <p:cNvPr id="226" name="TextBox 225">
            <a:extLst>
              <a:ext uri="{FF2B5EF4-FFF2-40B4-BE49-F238E27FC236}">
                <a16:creationId xmlns:a16="http://schemas.microsoft.com/office/drawing/2014/main" id="{CCBABAE4-56EF-4305-9245-521614AB8DE4}"/>
              </a:ext>
            </a:extLst>
          </p:cNvPr>
          <p:cNvSpPr txBox="1"/>
          <p:nvPr/>
        </p:nvSpPr>
        <p:spPr>
          <a:xfrm>
            <a:off x="8968628" y="3795648"/>
            <a:ext cx="103822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cxnSp>
        <p:nvCxnSpPr>
          <p:cNvPr id="227" name="Straight Arrow Connector 226">
            <a:extLst>
              <a:ext uri="{FF2B5EF4-FFF2-40B4-BE49-F238E27FC236}">
                <a16:creationId xmlns:a16="http://schemas.microsoft.com/office/drawing/2014/main" id="{28B7736A-9E9F-411D-8B23-7FEA9E574636}"/>
              </a:ext>
            </a:extLst>
          </p:cNvPr>
          <p:cNvCxnSpPr>
            <a:cxnSpLocks/>
          </p:cNvCxnSpPr>
          <p:nvPr/>
        </p:nvCxnSpPr>
        <p:spPr>
          <a:xfrm>
            <a:off x="9487740" y="2117660"/>
            <a:ext cx="0" cy="1572838"/>
          </a:xfrm>
          <a:prstGeom prst="straightConnector1">
            <a:avLst/>
          </a:prstGeom>
          <a:noFill/>
          <a:ln w="19050" cap="flat" cmpd="sng" algn="ctr">
            <a:solidFill>
              <a:schemeClr val="bg1"/>
            </a:solidFill>
            <a:prstDash val="solid"/>
            <a:headEnd type="arrow" w="lg" len="lg"/>
            <a:tailEnd type="arrow" w="lg" len="lg"/>
          </a:ln>
          <a:effectLst/>
        </p:spPr>
      </p:cxnSp>
      <p:cxnSp>
        <p:nvCxnSpPr>
          <p:cNvPr id="229" name="Straight Arrow Connector 228">
            <a:extLst>
              <a:ext uri="{FF2B5EF4-FFF2-40B4-BE49-F238E27FC236}">
                <a16:creationId xmlns:a16="http://schemas.microsoft.com/office/drawing/2014/main" id="{495B4DB1-CAAF-40F8-BA15-1DF9866F3ED4}"/>
              </a:ext>
            </a:extLst>
          </p:cNvPr>
          <p:cNvCxnSpPr>
            <a:cxnSpLocks/>
          </p:cNvCxnSpPr>
          <p:nvPr/>
        </p:nvCxnSpPr>
        <p:spPr>
          <a:xfrm flipH="1" flipV="1">
            <a:off x="10146761" y="4025877"/>
            <a:ext cx="530504" cy="425064"/>
          </a:xfrm>
          <a:prstGeom prst="straightConnector1">
            <a:avLst/>
          </a:prstGeom>
          <a:noFill/>
          <a:ln w="38100" cap="flat" cmpd="sng" algn="ctr">
            <a:solidFill>
              <a:srgbClr val="054B16"/>
            </a:solidFill>
            <a:prstDash val="sysDash"/>
            <a:headEnd type="arrow" w="lg" len="lg"/>
            <a:tailEnd type="arrow" w="lg" len="lg"/>
          </a:ln>
          <a:effectLst/>
        </p:spPr>
      </p:cxnSp>
      <p:pic>
        <p:nvPicPr>
          <p:cNvPr id="66" name="Picture 65">
            <a:extLst>
              <a:ext uri="{FF2B5EF4-FFF2-40B4-BE49-F238E27FC236}">
                <a16:creationId xmlns:a16="http://schemas.microsoft.com/office/drawing/2014/main" id="{EC239A74-6FD8-4942-87ED-335F155FE86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bwMode="invGray">
          <a:xfrm>
            <a:off x="10607789" y="566009"/>
            <a:ext cx="1038388" cy="222436"/>
          </a:xfrm>
          <a:prstGeom prst="rect">
            <a:avLst/>
          </a:prstGeom>
        </p:spPr>
      </p:pic>
      <p:cxnSp>
        <p:nvCxnSpPr>
          <p:cNvPr id="231" name="Straight Arrow Connector 230">
            <a:extLst>
              <a:ext uri="{FF2B5EF4-FFF2-40B4-BE49-F238E27FC236}">
                <a16:creationId xmlns:a16="http://schemas.microsoft.com/office/drawing/2014/main" id="{F1C672DD-2E7D-4349-B31F-E8251AD14268}"/>
              </a:ext>
            </a:extLst>
          </p:cNvPr>
          <p:cNvCxnSpPr>
            <a:cxnSpLocks/>
          </p:cNvCxnSpPr>
          <p:nvPr/>
        </p:nvCxnSpPr>
        <p:spPr>
          <a:xfrm flipH="1">
            <a:off x="8072657" y="3229202"/>
            <a:ext cx="720560" cy="503126"/>
          </a:xfrm>
          <a:prstGeom prst="straightConnector1">
            <a:avLst/>
          </a:prstGeom>
          <a:noFill/>
          <a:ln w="19050" cap="flat" cmpd="sng" algn="ctr">
            <a:solidFill>
              <a:srgbClr val="054B16"/>
            </a:solidFill>
            <a:prstDash val="sysDash"/>
            <a:headEnd type="arrow" w="lg" len="lg"/>
            <a:tailEnd type="arrow" w="lg" len="lg"/>
          </a:ln>
          <a:effectLst/>
        </p:spPr>
      </p:cxnSp>
      <p:grpSp>
        <p:nvGrpSpPr>
          <p:cNvPr id="31" name="Group 30">
            <a:extLst>
              <a:ext uri="{FF2B5EF4-FFF2-40B4-BE49-F238E27FC236}">
                <a16:creationId xmlns:a16="http://schemas.microsoft.com/office/drawing/2014/main" id="{1B2031EE-61D1-407E-9532-F8F891D7ED01}"/>
              </a:ext>
            </a:extLst>
          </p:cNvPr>
          <p:cNvGrpSpPr/>
          <p:nvPr/>
        </p:nvGrpSpPr>
        <p:grpSpPr>
          <a:xfrm>
            <a:off x="5785873" y="2763752"/>
            <a:ext cx="2098363" cy="3408277"/>
            <a:chOff x="5785873" y="2654423"/>
            <a:chExt cx="2098363" cy="3408277"/>
          </a:xfrm>
        </p:grpSpPr>
        <p:sp>
          <p:nvSpPr>
            <p:cNvPr id="81" name="Rectangle: Rounded Corners 80">
              <a:extLst>
                <a:ext uri="{FF2B5EF4-FFF2-40B4-BE49-F238E27FC236}">
                  <a16:creationId xmlns:a16="http://schemas.microsoft.com/office/drawing/2014/main" id="{05F6B5BF-13E6-466F-A7CF-17AE8CB5FEAA}"/>
                </a:ext>
              </a:extLst>
            </p:cNvPr>
            <p:cNvSpPr/>
            <p:nvPr/>
          </p:nvSpPr>
          <p:spPr bwMode="auto">
            <a:xfrm>
              <a:off x="7476514" y="2751159"/>
              <a:ext cx="407722" cy="3311541"/>
            </a:xfrm>
            <a:prstGeom prst="roundRect">
              <a:avLst>
                <a:gd name="adj" fmla="val 7306"/>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mn-ea"/>
                <a:cs typeface="Segoe UI" pitchFamily="34" charset="0"/>
              </a:endParaRPr>
            </a:p>
          </p:txBody>
        </p:sp>
        <p:grpSp>
          <p:nvGrpSpPr>
            <p:cNvPr id="19" name="Group 18">
              <a:extLst>
                <a:ext uri="{FF2B5EF4-FFF2-40B4-BE49-F238E27FC236}">
                  <a16:creationId xmlns:a16="http://schemas.microsoft.com/office/drawing/2014/main" id="{A75D789B-F51B-4B57-A7B2-061EC9A2BA46}"/>
                </a:ext>
              </a:extLst>
            </p:cNvPr>
            <p:cNvGrpSpPr/>
            <p:nvPr/>
          </p:nvGrpSpPr>
          <p:grpSpPr>
            <a:xfrm>
              <a:off x="5785873" y="2654423"/>
              <a:ext cx="2096947" cy="3264521"/>
              <a:chOff x="5970805" y="2654423"/>
              <a:chExt cx="2096947" cy="3264521"/>
            </a:xfrm>
          </p:grpSpPr>
          <p:sp>
            <p:nvSpPr>
              <p:cNvPr id="82" name="Rectangle: Rounded Corners 81">
                <a:extLst>
                  <a:ext uri="{FF2B5EF4-FFF2-40B4-BE49-F238E27FC236}">
                    <a16:creationId xmlns:a16="http://schemas.microsoft.com/office/drawing/2014/main" id="{83AE0727-1908-4ED3-BE88-CF79928ECC26}"/>
                  </a:ext>
                </a:extLst>
              </p:cNvPr>
              <p:cNvSpPr/>
              <p:nvPr/>
            </p:nvSpPr>
            <p:spPr bwMode="auto">
              <a:xfrm>
                <a:off x="5970805" y="2741014"/>
                <a:ext cx="2096947" cy="727875"/>
              </a:xfrm>
              <a:prstGeom prst="roundRect">
                <a:avLst>
                  <a:gd name="adj" fmla="val 0"/>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sp>
            <p:nvSpPr>
              <p:cNvPr id="83" name="TextBox 82">
                <a:extLst>
                  <a:ext uri="{FF2B5EF4-FFF2-40B4-BE49-F238E27FC236}">
                    <a16:creationId xmlns:a16="http://schemas.microsoft.com/office/drawing/2014/main" id="{E7DAA146-A55B-4D7C-90F4-03AA7F82D792}"/>
                  </a:ext>
                </a:extLst>
              </p:cNvPr>
              <p:cNvSpPr txBox="1"/>
              <p:nvPr/>
            </p:nvSpPr>
            <p:spPr>
              <a:xfrm>
                <a:off x="6178809" y="2654423"/>
                <a:ext cx="1697012" cy="169277"/>
              </a:xfrm>
              <a:prstGeom prst="rect">
                <a:avLst/>
              </a:prstGeom>
              <a:solidFill>
                <a:schemeClr val="bg1"/>
              </a:solidFill>
            </p:spPr>
            <p:txBody>
              <a:bodyPr wrap="square" lIns="4572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Segoe UI"/>
                    <a:ea typeface="+mn-ea"/>
                    <a:cs typeface="+mn-cs"/>
                  </a:rPr>
                  <a:t>Posture Management</a:t>
                </a:r>
              </a:p>
            </p:txBody>
          </p:sp>
          <p:sp>
            <p:nvSpPr>
              <p:cNvPr id="84" name="Rectangle 83">
                <a:extLst>
                  <a:ext uri="{FF2B5EF4-FFF2-40B4-BE49-F238E27FC236}">
                    <a16:creationId xmlns:a16="http://schemas.microsoft.com/office/drawing/2014/main" id="{572ADFAD-D8DB-4C1C-ACD7-C77AD1D03101}"/>
                  </a:ext>
                </a:extLst>
              </p:cNvPr>
              <p:cNvSpPr/>
              <p:nvPr/>
            </p:nvSpPr>
            <p:spPr bwMode="auto">
              <a:xfrm>
                <a:off x="7677855" y="3350298"/>
                <a:ext cx="374904" cy="223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A13C404-8983-43FD-8FC6-288D622FAA5A}"/>
                  </a:ext>
                </a:extLst>
              </p:cNvPr>
              <p:cNvSpPr txBox="1"/>
              <p:nvPr/>
            </p:nvSpPr>
            <p:spPr>
              <a:xfrm>
                <a:off x="6020559" y="2861027"/>
                <a:ext cx="1983040" cy="5488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Monitor &amp; Remediate Risk</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800" b="0" i="1"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(Conditional Access, Secure Score, Sharing Risks, Threat and Vulnerability Management (TVM) User &amp; Asset Scores, etc.)</a:t>
                </a:r>
                <a:endParaRPr kumimoji="0" lang="en-US" sz="1000" b="0" i="1"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nvGrpSpPr>
              <p:cNvPr id="91" name="Group 89">
                <a:extLst>
                  <a:ext uri="{FF2B5EF4-FFF2-40B4-BE49-F238E27FC236}">
                    <a16:creationId xmlns:a16="http://schemas.microsoft.com/office/drawing/2014/main" id="{949DFF7B-FB31-4E77-9576-DED31B70B53E}"/>
                  </a:ext>
                </a:extLst>
              </p:cNvPr>
              <p:cNvGrpSpPr>
                <a:grpSpLocks noChangeAspect="1"/>
              </p:cNvGrpSpPr>
              <p:nvPr/>
            </p:nvGrpSpPr>
            <p:grpSpPr bwMode="auto">
              <a:xfrm>
                <a:off x="7769614" y="3763423"/>
                <a:ext cx="191386" cy="238329"/>
                <a:chOff x="1596" y="1569"/>
                <a:chExt cx="159" cy="198"/>
              </a:xfrm>
              <a:solidFill>
                <a:srgbClr val="000000"/>
              </a:solidFill>
            </p:grpSpPr>
            <p:sp>
              <p:nvSpPr>
                <p:cNvPr id="92" name="Freeform 90">
                  <a:extLst>
                    <a:ext uri="{FF2B5EF4-FFF2-40B4-BE49-F238E27FC236}">
                      <a16:creationId xmlns:a16="http://schemas.microsoft.com/office/drawing/2014/main" id="{67E93C7F-E761-4362-A726-06C25BC83C63}"/>
                    </a:ext>
                  </a:extLst>
                </p:cNvPr>
                <p:cNvSpPr>
                  <a:spLocks/>
                </p:cNvSpPr>
                <p:nvPr/>
              </p:nvSpPr>
              <p:spPr bwMode="auto">
                <a:xfrm>
                  <a:off x="1622" y="156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Freeform 91">
                  <a:extLst>
                    <a:ext uri="{FF2B5EF4-FFF2-40B4-BE49-F238E27FC236}">
                      <a16:creationId xmlns:a16="http://schemas.microsoft.com/office/drawing/2014/main" id="{9D5BD97D-B66D-4F61-BA9B-F706188AC8F2}"/>
                    </a:ext>
                  </a:extLst>
                </p:cNvPr>
                <p:cNvSpPr>
                  <a:spLocks/>
                </p:cNvSpPr>
                <p:nvPr/>
              </p:nvSpPr>
              <p:spPr bwMode="auto">
                <a:xfrm>
                  <a:off x="1596" y="168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00" name="factory" descr="factory, manufacturing">
                <a:extLst>
                  <a:ext uri="{FF2B5EF4-FFF2-40B4-BE49-F238E27FC236}">
                    <a16:creationId xmlns:a16="http://schemas.microsoft.com/office/drawing/2014/main" id="{489E4D24-CAA7-4235-A5FF-5010D6E2BC92}"/>
                  </a:ext>
                </a:extLst>
              </p:cNvPr>
              <p:cNvGrpSpPr/>
              <p:nvPr/>
            </p:nvGrpSpPr>
            <p:grpSpPr>
              <a:xfrm>
                <a:off x="7738328" y="5741050"/>
                <a:ext cx="253958" cy="177894"/>
                <a:chOff x="4298951" y="1210045"/>
                <a:chExt cx="328613" cy="230189"/>
              </a:xfrm>
              <a:solidFill>
                <a:schemeClr val="accent2"/>
              </a:solidFill>
            </p:grpSpPr>
            <p:sp>
              <p:nvSpPr>
                <p:cNvPr id="101" name="Rectangle 100">
                  <a:extLst>
                    <a:ext uri="{FF2B5EF4-FFF2-40B4-BE49-F238E27FC236}">
                      <a16:creationId xmlns:a16="http://schemas.microsoft.com/office/drawing/2014/main" id="{2086C23D-D492-4253-BB6B-01BF9D737A22}"/>
                    </a:ext>
                  </a:extLst>
                </p:cNvPr>
                <p:cNvSpPr>
                  <a:spLocks noChangeArrowheads="1"/>
                </p:cNvSpPr>
                <p:nvPr/>
              </p:nvSpPr>
              <p:spPr bwMode="auto">
                <a:xfrm>
                  <a:off x="4298951" y="1295772"/>
                  <a:ext cx="328613" cy="1444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2" name="Rectangle 101">
                  <a:extLst>
                    <a:ext uri="{FF2B5EF4-FFF2-40B4-BE49-F238E27FC236}">
                      <a16:creationId xmlns:a16="http://schemas.microsoft.com/office/drawing/2014/main" id="{0F352C3B-5282-4371-A59F-6919A54108CD}"/>
                    </a:ext>
                  </a:extLst>
                </p:cNvPr>
                <p:cNvSpPr>
                  <a:spLocks noChangeArrowheads="1"/>
                </p:cNvSpPr>
                <p:nvPr/>
              </p:nvSpPr>
              <p:spPr bwMode="auto">
                <a:xfrm>
                  <a:off x="4473576" y="1210045"/>
                  <a:ext cx="381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3" name="Rectangle 102">
                  <a:extLst>
                    <a:ext uri="{FF2B5EF4-FFF2-40B4-BE49-F238E27FC236}">
                      <a16:creationId xmlns:a16="http://schemas.microsoft.com/office/drawing/2014/main" id="{896A1704-8984-42A9-8F30-311480148C6A}"/>
                    </a:ext>
                  </a:extLst>
                </p:cNvPr>
                <p:cNvSpPr>
                  <a:spLocks noChangeArrowheads="1"/>
                </p:cNvSpPr>
                <p:nvPr/>
              </p:nvSpPr>
              <p:spPr bwMode="auto">
                <a:xfrm>
                  <a:off x="4546601" y="1210045"/>
                  <a:ext cx="34925"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4" name="Rectangle 103">
                  <a:extLst>
                    <a:ext uri="{FF2B5EF4-FFF2-40B4-BE49-F238E27FC236}">
                      <a16:creationId xmlns:a16="http://schemas.microsoft.com/office/drawing/2014/main" id="{1CC9D7E1-720C-4E38-9726-669867F653F5}"/>
                    </a:ext>
                  </a:extLst>
                </p:cNvPr>
                <p:cNvSpPr>
                  <a:spLocks noChangeArrowheads="1"/>
                </p:cNvSpPr>
                <p:nvPr/>
              </p:nvSpPr>
              <p:spPr bwMode="auto">
                <a:xfrm>
                  <a:off x="4403726" y="1310057"/>
                  <a:ext cx="34925" cy="36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6" name="Rectangle 105">
                  <a:extLst>
                    <a:ext uri="{FF2B5EF4-FFF2-40B4-BE49-F238E27FC236}">
                      <a16:creationId xmlns:a16="http://schemas.microsoft.com/office/drawing/2014/main" id="{A2A73EAC-78EC-453C-8D9C-655056EF1842}"/>
                    </a:ext>
                  </a:extLst>
                </p:cNvPr>
                <p:cNvSpPr>
                  <a:spLocks noChangeArrowheads="1"/>
                </p:cNvSpPr>
                <p:nvPr/>
              </p:nvSpPr>
              <p:spPr bwMode="auto">
                <a:xfrm>
                  <a:off x="4332289" y="1310057"/>
                  <a:ext cx="36513" cy="36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pic>
            <p:nvPicPr>
              <p:cNvPr id="114" name="Graphic 113">
                <a:extLst>
                  <a:ext uri="{FF2B5EF4-FFF2-40B4-BE49-F238E27FC236}">
                    <a16:creationId xmlns:a16="http://schemas.microsoft.com/office/drawing/2014/main" id="{07384C3A-523E-4351-AE70-88846105A7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9523" y="5224565"/>
                <a:ext cx="171568" cy="319951"/>
              </a:xfrm>
              <a:prstGeom prst="rect">
                <a:avLst/>
              </a:prstGeom>
            </p:spPr>
          </p:pic>
          <p:grpSp>
            <p:nvGrpSpPr>
              <p:cNvPr id="115" name="data" descr="data, laptop">
                <a:extLst>
                  <a:ext uri="{FF2B5EF4-FFF2-40B4-BE49-F238E27FC236}">
                    <a16:creationId xmlns:a16="http://schemas.microsoft.com/office/drawing/2014/main" id="{8CBEEDD7-814E-4D18-9C23-43B3FE6E102B}"/>
                  </a:ext>
                </a:extLst>
              </p:cNvPr>
              <p:cNvGrpSpPr/>
              <p:nvPr/>
            </p:nvGrpSpPr>
            <p:grpSpPr>
              <a:xfrm>
                <a:off x="7710549" y="4571418"/>
                <a:ext cx="309517" cy="233724"/>
                <a:chOff x="653001" y="1319265"/>
                <a:chExt cx="472844" cy="357059"/>
              </a:xfrm>
              <a:solidFill>
                <a:srgbClr val="000000"/>
              </a:solidFill>
            </p:grpSpPr>
            <p:sp>
              <p:nvSpPr>
                <p:cNvPr id="116" name="Rectangle 5">
                  <a:extLst>
                    <a:ext uri="{FF2B5EF4-FFF2-40B4-BE49-F238E27FC236}">
                      <a16:creationId xmlns:a16="http://schemas.microsoft.com/office/drawing/2014/main" id="{266BD608-5B24-442F-A962-1F6FE31B0C29}"/>
                    </a:ext>
                  </a:extLst>
                </p:cNvPr>
                <p:cNvSpPr>
                  <a:spLocks noChangeArrowheads="1"/>
                </p:cNvSpPr>
                <p:nvPr/>
              </p:nvSpPr>
              <p:spPr bwMode="auto">
                <a:xfrm>
                  <a:off x="699407" y="1333060"/>
                  <a:ext cx="381285" cy="244578"/>
                </a:xfrm>
                <a:prstGeom prst="rect">
                  <a:avLst/>
                </a:prstGeom>
                <a:solidFill>
                  <a:schemeClr val="accent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7" name="Rectangle 6">
                  <a:extLst>
                    <a:ext uri="{FF2B5EF4-FFF2-40B4-BE49-F238E27FC236}">
                      <a16:creationId xmlns:a16="http://schemas.microsoft.com/office/drawing/2014/main" id="{C3340FED-F69C-4716-8B5E-1528F5BAD825}"/>
                    </a:ext>
                  </a:extLst>
                </p:cNvPr>
                <p:cNvSpPr>
                  <a:spLocks noChangeArrowheads="1"/>
                </p:cNvSpPr>
                <p:nvPr/>
              </p:nvSpPr>
              <p:spPr bwMode="auto">
                <a:xfrm>
                  <a:off x="962795" y="1610445"/>
                  <a:ext cx="79016" cy="8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4" name="Freeform 12">
                  <a:extLst>
                    <a:ext uri="{FF2B5EF4-FFF2-40B4-BE49-F238E27FC236}">
                      <a16:creationId xmlns:a16="http://schemas.microsoft.com/office/drawing/2014/main" id="{F7D1CE99-1022-4437-8CF8-6F8B09BFE159}"/>
                    </a:ext>
                  </a:extLst>
                </p:cNvPr>
                <p:cNvSpPr>
                  <a:spLocks noEditPoints="1"/>
                </p:cNvSpPr>
                <p:nvPr/>
              </p:nvSpPr>
              <p:spPr bwMode="auto">
                <a:xfrm>
                  <a:off x="689374" y="1319265"/>
                  <a:ext cx="402607" cy="273425"/>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5" name="Freeform 15">
                  <a:extLst>
                    <a:ext uri="{FF2B5EF4-FFF2-40B4-BE49-F238E27FC236}">
                      <a16:creationId xmlns:a16="http://schemas.microsoft.com/office/drawing/2014/main" id="{8D041EB3-C1A1-43C6-985D-EAE95D79FDA7}"/>
                    </a:ext>
                  </a:extLst>
                </p:cNvPr>
                <p:cNvSpPr>
                  <a:spLocks/>
                </p:cNvSpPr>
                <p:nvPr/>
              </p:nvSpPr>
              <p:spPr bwMode="auto">
                <a:xfrm>
                  <a:off x="653001" y="1606119"/>
                  <a:ext cx="472844" cy="70205"/>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A2BD135F-C571-451F-81C8-49B7C495EE3B}"/>
                  </a:ext>
                </a:extLst>
              </p:cNvPr>
              <p:cNvGrpSpPr/>
              <p:nvPr/>
            </p:nvGrpSpPr>
            <p:grpSpPr>
              <a:xfrm>
                <a:off x="7723059" y="4145038"/>
                <a:ext cx="292741" cy="247253"/>
                <a:chOff x="7238359" y="4383500"/>
                <a:chExt cx="292741" cy="247253"/>
              </a:xfrm>
            </p:grpSpPr>
            <p:grpSp>
              <p:nvGrpSpPr>
                <p:cNvPr id="107" name="Group 265">
                  <a:extLst>
                    <a:ext uri="{FF2B5EF4-FFF2-40B4-BE49-F238E27FC236}">
                      <a16:creationId xmlns:a16="http://schemas.microsoft.com/office/drawing/2014/main" id="{2703CFDA-A7A0-43BB-9978-C75D14128E9F}"/>
                    </a:ext>
                  </a:extLst>
                </p:cNvPr>
                <p:cNvGrpSpPr>
                  <a:grpSpLocks noChangeAspect="1"/>
                </p:cNvGrpSpPr>
                <p:nvPr/>
              </p:nvGrpSpPr>
              <p:grpSpPr bwMode="auto">
                <a:xfrm>
                  <a:off x="7288424" y="4383500"/>
                  <a:ext cx="242676" cy="247253"/>
                  <a:chOff x="5013" y="3366"/>
                  <a:chExt cx="265" cy="270"/>
                </a:xfrm>
              </p:grpSpPr>
              <p:sp>
                <p:nvSpPr>
                  <p:cNvPr id="108" name="AutoShape 264">
                    <a:extLst>
                      <a:ext uri="{FF2B5EF4-FFF2-40B4-BE49-F238E27FC236}">
                        <a16:creationId xmlns:a16="http://schemas.microsoft.com/office/drawing/2014/main" id="{5982D7B6-1669-411B-8656-D59FDB3EBD32}"/>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266">
                    <a:extLst>
                      <a:ext uri="{FF2B5EF4-FFF2-40B4-BE49-F238E27FC236}">
                        <a16:creationId xmlns:a16="http://schemas.microsoft.com/office/drawing/2014/main" id="{E4AF24B1-FFD2-47AC-A89D-B00CE9449AE8}"/>
                      </a:ext>
                    </a:extLst>
                  </p:cNvPr>
                  <p:cNvSpPr>
                    <a:spLocks noEditPoints="1"/>
                  </p:cNvSpPr>
                  <p:nvPr/>
                </p:nvSpPr>
                <p:spPr bwMode="auto">
                  <a:xfrm>
                    <a:off x="5013" y="3489"/>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0" name="Rectangle 267">
                    <a:extLst>
                      <a:ext uri="{FF2B5EF4-FFF2-40B4-BE49-F238E27FC236}">
                        <a16:creationId xmlns:a16="http://schemas.microsoft.com/office/drawing/2014/main" id="{F5F1B84A-6509-4034-994E-37080DEAE487}"/>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1" name="Rectangle 268">
                    <a:extLst>
                      <a:ext uri="{FF2B5EF4-FFF2-40B4-BE49-F238E27FC236}">
                        <a16:creationId xmlns:a16="http://schemas.microsoft.com/office/drawing/2014/main" id="{96B3D4E6-3DE9-43CD-9365-93FC433C1379}"/>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2" name="Freeform 269">
                    <a:extLst>
                      <a:ext uri="{FF2B5EF4-FFF2-40B4-BE49-F238E27FC236}">
                        <a16:creationId xmlns:a16="http://schemas.microsoft.com/office/drawing/2014/main" id="{BEE9879E-5926-4B91-B49A-DE86F1963536}"/>
                      </a:ext>
                    </a:extLst>
                  </p:cNvPr>
                  <p:cNvSpPr>
                    <a:spLocks/>
                  </p:cNvSpPr>
                  <p:nvPr/>
                </p:nvSpPr>
                <p:spPr bwMode="auto">
                  <a:xfrm>
                    <a:off x="5013" y="3471"/>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3" name="Freeform 270">
                    <a:extLst>
                      <a:ext uri="{FF2B5EF4-FFF2-40B4-BE49-F238E27FC236}">
                        <a16:creationId xmlns:a16="http://schemas.microsoft.com/office/drawing/2014/main" id="{A093F196-DF4C-4BE5-B3ED-E00BED72934C}"/>
                      </a:ext>
                    </a:extLst>
                  </p:cNvPr>
                  <p:cNvSpPr>
                    <a:spLocks/>
                  </p:cNvSpPr>
                  <p:nvPr/>
                </p:nvSpPr>
                <p:spPr bwMode="auto">
                  <a:xfrm>
                    <a:off x="5046" y="3570"/>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E95CB5A8-625F-48C3-94F1-15607C859475}"/>
                    </a:ext>
                  </a:extLst>
                </p:cNvPr>
                <p:cNvGrpSpPr/>
                <p:nvPr/>
              </p:nvGrpSpPr>
              <p:grpSpPr>
                <a:xfrm>
                  <a:off x="7238359" y="4408140"/>
                  <a:ext cx="142639" cy="165743"/>
                  <a:chOff x="6950347" y="4499791"/>
                  <a:chExt cx="142639" cy="165743"/>
                </a:xfrm>
              </p:grpSpPr>
              <p:sp>
                <p:nvSpPr>
                  <p:cNvPr id="15" name="Rectangle 14">
                    <a:extLst>
                      <a:ext uri="{FF2B5EF4-FFF2-40B4-BE49-F238E27FC236}">
                        <a16:creationId xmlns:a16="http://schemas.microsoft.com/office/drawing/2014/main" id="{A53A5D16-9251-4739-A0A2-2F6B6DC6ECDC}"/>
                      </a:ext>
                    </a:extLst>
                  </p:cNvPr>
                  <p:cNvSpPr/>
                  <p:nvPr/>
                </p:nvSpPr>
                <p:spPr bwMode="auto">
                  <a:xfrm>
                    <a:off x="6966852" y="4505124"/>
                    <a:ext cx="109629" cy="1570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9" name="Freeform 124">
                    <a:extLst>
                      <a:ext uri="{FF2B5EF4-FFF2-40B4-BE49-F238E27FC236}">
                        <a16:creationId xmlns:a16="http://schemas.microsoft.com/office/drawing/2014/main" id="{1B30E212-B3B1-4EA7-84E7-1D9DCCBB4680}"/>
                      </a:ext>
                    </a:extLst>
                  </p:cNvPr>
                  <p:cNvSpPr>
                    <a:spLocks noEditPoints="1"/>
                  </p:cNvSpPr>
                  <p:nvPr/>
                </p:nvSpPr>
                <p:spPr bwMode="auto">
                  <a:xfrm>
                    <a:off x="6950347" y="4499791"/>
                    <a:ext cx="142639" cy="165743"/>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grpSp>
      <p:cxnSp>
        <p:nvCxnSpPr>
          <p:cNvPr id="137" name="Straight Arrow Connector 136">
            <a:extLst>
              <a:ext uri="{FF2B5EF4-FFF2-40B4-BE49-F238E27FC236}">
                <a16:creationId xmlns:a16="http://schemas.microsoft.com/office/drawing/2014/main" id="{B716C13F-6DBF-4830-B0D3-A81DABFBA9B6}"/>
              </a:ext>
            </a:extLst>
          </p:cNvPr>
          <p:cNvCxnSpPr>
            <a:cxnSpLocks/>
          </p:cNvCxnSpPr>
          <p:nvPr/>
        </p:nvCxnSpPr>
        <p:spPr>
          <a:xfrm>
            <a:off x="10151372" y="1303754"/>
            <a:ext cx="563674" cy="0"/>
          </a:xfrm>
          <a:prstGeom prst="straightConnector1">
            <a:avLst/>
          </a:prstGeom>
          <a:noFill/>
          <a:ln w="19050" cap="flat" cmpd="sng" algn="ctr">
            <a:solidFill>
              <a:srgbClr val="054B16"/>
            </a:solidFill>
            <a:prstDash val="sysDash"/>
            <a:headEnd type="arrow" w="lg" len="lg"/>
            <a:tailEnd type="arrow" w="lg" len="lg"/>
          </a:ln>
          <a:effectLst/>
        </p:spPr>
      </p:cxnSp>
      <p:sp>
        <p:nvSpPr>
          <p:cNvPr id="138" name="Rectangle: Rounded Corners 137">
            <a:extLst>
              <a:ext uri="{FF2B5EF4-FFF2-40B4-BE49-F238E27FC236}">
                <a16:creationId xmlns:a16="http://schemas.microsoft.com/office/drawing/2014/main" id="{1498B604-7AFE-4C47-A053-7B412E4881E2}"/>
              </a:ext>
            </a:extLst>
          </p:cNvPr>
          <p:cNvSpPr/>
          <p:nvPr/>
        </p:nvSpPr>
        <p:spPr bwMode="auto">
          <a:xfrm>
            <a:off x="10587366" y="1679390"/>
            <a:ext cx="1012375" cy="2121408"/>
          </a:xfrm>
          <a:prstGeom prst="roundRect">
            <a:avLst>
              <a:gd name="adj" fmla="val 2382"/>
            </a:avLst>
          </a:prstGeom>
          <a:solidFill>
            <a:srgbClr val="D7C4FE">
              <a:alpha val="20000"/>
            </a:srgbClr>
          </a:solidFill>
          <a:ln w="31750">
            <a:solidFill>
              <a:srgbClr val="8661C5"/>
            </a:solidFill>
            <a:prstDash val="solid"/>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39" name="Rectangle: Rounded Corners 138">
            <a:extLst>
              <a:ext uri="{FF2B5EF4-FFF2-40B4-BE49-F238E27FC236}">
                <a16:creationId xmlns:a16="http://schemas.microsoft.com/office/drawing/2014/main" id="{19FE0F54-3FB0-43C9-8511-36C7F83986A7}"/>
              </a:ext>
            </a:extLst>
          </p:cNvPr>
          <p:cNvSpPr/>
          <p:nvPr/>
        </p:nvSpPr>
        <p:spPr bwMode="auto">
          <a:xfrm>
            <a:off x="10596509" y="4479861"/>
            <a:ext cx="1012375" cy="1321244"/>
          </a:xfrm>
          <a:prstGeom prst="roundRect">
            <a:avLst>
              <a:gd name="adj" fmla="val 2171"/>
            </a:avLst>
          </a:prstGeom>
          <a:solidFill>
            <a:srgbClr val="D83B01">
              <a:alpha val="10000"/>
            </a:srgbClr>
          </a:solidFill>
          <a:ln w="31750">
            <a:solidFill>
              <a:srgbClr val="D83B0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0" name="TextBox 139">
            <a:extLst>
              <a:ext uri="{FF2B5EF4-FFF2-40B4-BE49-F238E27FC236}">
                <a16:creationId xmlns:a16="http://schemas.microsoft.com/office/drawing/2014/main" id="{77A7DCF7-7BAD-44F8-ACFC-CF50E16780D1}"/>
              </a:ext>
            </a:extLst>
          </p:cNvPr>
          <p:cNvSpPr txBox="1"/>
          <p:nvPr/>
        </p:nvSpPr>
        <p:spPr>
          <a:xfrm>
            <a:off x="10648902" y="4936282"/>
            <a:ext cx="907588" cy="304699"/>
          </a:xfrm>
          <a:prstGeom prst="rect">
            <a:avLst/>
          </a:prstGeom>
          <a:solidFill>
            <a:srgbClr val="FBEBE5"/>
          </a:solid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rgbClr val="6B2929"/>
                </a:solidFill>
                <a:effectLst/>
                <a:uLnTx/>
                <a:uFillTx/>
                <a:latin typeface="Segoe UI"/>
                <a:ea typeface="+mn-ea"/>
                <a:cs typeface="+mn-cs"/>
              </a:rPr>
              <a:t>Incident </a:t>
            </a:r>
            <a:br>
              <a:rPr kumimoji="0" lang="en-US" sz="1100" b="1" i="0" u="none" strike="noStrike" kern="1200" cap="none" spc="0" normalizeH="0" baseline="0" noProof="0">
                <a:ln>
                  <a:noFill/>
                </a:ln>
                <a:solidFill>
                  <a:srgbClr val="6B2929"/>
                </a:solidFill>
                <a:effectLst/>
                <a:uLnTx/>
                <a:uFillTx/>
                <a:latin typeface="Segoe UI"/>
                <a:ea typeface="+mn-ea"/>
                <a:cs typeface="+mn-cs"/>
              </a:rPr>
            </a:br>
            <a:r>
              <a:rPr kumimoji="0" lang="en-US" sz="1100" b="1" i="0" u="none" strike="noStrike" kern="1200" cap="none" spc="0" normalizeH="0" baseline="0" noProof="0">
                <a:ln>
                  <a:noFill/>
                </a:ln>
                <a:solidFill>
                  <a:srgbClr val="6B2929"/>
                </a:solidFill>
                <a:effectLst/>
                <a:uLnTx/>
                <a:uFillTx/>
                <a:latin typeface="Segoe UI"/>
                <a:ea typeface="+mn-ea"/>
                <a:cs typeface="+mn-cs"/>
              </a:rPr>
              <a:t>Management</a:t>
            </a:r>
          </a:p>
        </p:txBody>
      </p:sp>
      <p:sp>
        <p:nvSpPr>
          <p:cNvPr id="142" name="TextBox 141">
            <a:extLst>
              <a:ext uri="{FF2B5EF4-FFF2-40B4-BE49-F238E27FC236}">
                <a16:creationId xmlns:a16="http://schemas.microsoft.com/office/drawing/2014/main" id="{AF7C11E3-205B-4C46-BDF6-120FADA71046}"/>
              </a:ext>
            </a:extLst>
          </p:cNvPr>
          <p:cNvSpPr txBox="1"/>
          <p:nvPr/>
        </p:nvSpPr>
        <p:spPr>
          <a:xfrm>
            <a:off x="10777846" y="4563714"/>
            <a:ext cx="649700"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Incident</a:t>
            </a:r>
            <a:b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Response</a:t>
            </a:r>
          </a:p>
        </p:txBody>
      </p:sp>
      <p:sp>
        <p:nvSpPr>
          <p:cNvPr id="143" name="TextBox 142">
            <a:extLst>
              <a:ext uri="{FF2B5EF4-FFF2-40B4-BE49-F238E27FC236}">
                <a16:creationId xmlns:a16="http://schemas.microsoft.com/office/drawing/2014/main" id="{7668D961-CEB1-467F-862A-B2E7164337DD}"/>
              </a:ext>
            </a:extLst>
          </p:cNvPr>
          <p:cNvSpPr txBox="1"/>
          <p:nvPr/>
        </p:nvSpPr>
        <p:spPr>
          <a:xfrm>
            <a:off x="10753440" y="5388590"/>
            <a:ext cx="678797"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Threat </a:t>
            </a:r>
            <a:b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Hunting</a:t>
            </a:r>
          </a:p>
        </p:txBody>
      </p:sp>
      <p:sp>
        <p:nvSpPr>
          <p:cNvPr id="144" name="Rectangle: Rounded Corners 143">
            <a:extLst>
              <a:ext uri="{FF2B5EF4-FFF2-40B4-BE49-F238E27FC236}">
                <a16:creationId xmlns:a16="http://schemas.microsoft.com/office/drawing/2014/main" id="{B6ADBB59-AA1B-4CDE-9BE6-B24458A02D17}"/>
              </a:ext>
            </a:extLst>
          </p:cNvPr>
          <p:cNvSpPr/>
          <p:nvPr/>
        </p:nvSpPr>
        <p:spPr bwMode="auto">
          <a:xfrm>
            <a:off x="10443004" y="1574867"/>
            <a:ext cx="1393604" cy="4403716"/>
          </a:xfrm>
          <a:prstGeom prst="roundRect">
            <a:avLst>
              <a:gd name="adj" fmla="val 6642"/>
            </a:avLst>
          </a:prstGeom>
          <a:noFill/>
          <a:ln w="25400" cap="rnd">
            <a:solidFill>
              <a:schemeClr val="accent1"/>
            </a:solidFill>
            <a:prstDash val="sysDot"/>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5" name="TextBox 144">
            <a:extLst>
              <a:ext uri="{FF2B5EF4-FFF2-40B4-BE49-F238E27FC236}">
                <a16:creationId xmlns:a16="http://schemas.microsoft.com/office/drawing/2014/main" id="{1E8937C3-3D3E-4239-B547-237EACE64643}"/>
              </a:ext>
            </a:extLst>
          </p:cNvPr>
          <p:cNvSpPr txBox="1"/>
          <p:nvPr/>
        </p:nvSpPr>
        <p:spPr>
          <a:xfrm rot="5400000">
            <a:off x="10197806" y="3669003"/>
            <a:ext cx="3291840" cy="215444"/>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Operations [Center] (SOC)</a:t>
            </a:r>
          </a:p>
        </p:txBody>
      </p:sp>
      <p:sp>
        <p:nvSpPr>
          <p:cNvPr id="146" name="TextBox 145">
            <a:extLst>
              <a:ext uri="{FF2B5EF4-FFF2-40B4-BE49-F238E27FC236}">
                <a16:creationId xmlns:a16="http://schemas.microsoft.com/office/drawing/2014/main" id="{792D3E59-A399-4806-821A-4409AB988B33}"/>
              </a:ext>
            </a:extLst>
          </p:cNvPr>
          <p:cNvSpPr txBox="1"/>
          <p:nvPr/>
        </p:nvSpPr>
        <p:spPr>
          <a:xfrm>
            <a:off x="10695995" y="3452497"/>
            <a:ext cx="79511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Practice Exercises</a:t>
            </a:r>
          </a:p>
        </p:txBody>
      </p:sp>
      <p:sp>
        <p:nvSpPr>
          <p:cNvPr id="148" name="TextBox 147">
            <a:extLst>
              <a:ext uri="{FF2B5EF4-FFF2-40B4-BE49-F238E27FC236}">
                <a16:creationId xmlns:a16="http://schemas.microsoft.com/office/drawing/2014/main" id="{96FB7E95-4BFE-4369-AFEB-A041B8E178BE}"/>
              </a:ext>
            </a:extLst>
          </p:cNvPr>
          <p:cNvSpPr txBox="1"/>
          <p:nvPr/>
        </p:nvSpPr>
        <p:spPr>
          <a:xfrm>
            <a:off x="10684213" y="1748378"/>
            <a:ext cx="818680"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Risk </a:t>
            </a:r>
            <a:b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Scenarios</a:t>
            </a:r>
          </a:p>
        </p:txBody>
      </p:sp>
      <p:sp>
        <p:nvSpPr>
          <p:cNvPr id="217" name="TextBox 216">
            <a:extLst>
              <a:ext uri="{FF2B5EF4-FFF2-40B4-BE49-F238E27FC236}">
                <a16:creationId xmlns:a16="http://schemas.microsoft.com/office/drawing/2014/main" id="{32A11F7D-B935-4EE9-9015-825A742465A9}"/>
              </a:ext>
            </a:extLst>
          </p:cNvPr>
          <p:cNvSpPr txBox="1"/>
          <p:nvPr/>
        </p:nvSpPr>
        <p:spPr>
          <a:xfrm>
            <a:off x="10665213" y="2635874"/>
            <a:ext cx="844900" cy="304699"/>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Segoe UI"/>
                <a:ea typeface="+mn-ea"/>
                <a:cs typeface="+mn-cs"/>
              </a:rPr>
              <a:t>Incident </a:t>
            </a:r>
            <a:br>
              <a:rPr kumimoji="0" lang="en-US" sz="1100" b="1" i="0" u="none" strike="noStrike" kern="1200" cap="none" spc="0" normalizeH="0" baseline="0" noProof="0">
                <a:ln>
                  <a:noFill/>
                </a:ln>
                <a:solidFill>
                  <a:schemeClr val="bg1"/>
                </a:solidFill>
                <a:effectLst/>
                <a:uLnTx/>
                <a:uFillTx/>
                <a:latin typeface="Segoe UI"/>
                <a:ea typeface="+mn-ea"/>
                <a:cs typeface="+mn-cs"/>
              </a:rPr>
            </a:br>
            <a:r>
              <a:rPr kumimoji="0" lang="en-US" sz="1100" b="1" i="0" u="none" strike="noStrike" kern="1200" cap="none" spc="0" normalizeH="0" baseline="0" noProof="0">
                <a:ln>
                  <a:noFill/>
                </a:ln>
                <a:solidFill>
                  <a:schemeClr val="bg1"/>
                </a:solidFill>
                <a:effectLst/>
                <a:uLnTx/>
                <a:uFillTx/>
                <a:latin typeface="Segoe UI"/>
                <a:ea typeface="+mn-ea"/>
                <a:cs typeface="+mn-cs"/>
              </a:rPr>
              <a:t>Preparation</a:t>
            </a:r>
          </a:p>
        </p:txBody>
      </p:sp>
      <p:sp>
        <p:nvSpPr>
          <p:cNvPr id="149" name="Rectangle: Rounded Corners 148">
            <a:extLst>
              <a:ext uri="{FF2B5EF4-FFF2-40B4-BE49-F238E27FC236}">
                <a16:creationId xmlns:a16="http://schemas.microsoft.com/office/drawing/2014/main" id="{DB96B396-B263-4BBA-9EB8-A41DA934AA6D}"/>
              </a:ext>
            </a:extLst>
          </p:cNvPr>
          <p:cNvSpPr/>
          <p:nvPr/>
        </p:nvSpPr>
        <p:spPr bwMode="auto">
          <a:xfrm flipH="1">
            <a:off x="536513" y="4044028"/>
            <a:ext cx="1276505" cy="1600200"/>
          </a:xfrm>
          <a:prstGeom prst="roundRect">
            <a:avLst>
              <a:gd name="adj" fmla="val 3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8C391DB6-0C05-483B-9314-47CD535E6136}"/>
              </a:ext>
            </a:extLst>
          </p:cNvPr>
          <p:cNvSpPr/>
          <p:nvPr/>
        </p:nvSpPr>
        <p:spPr bwMode="auto">
          <a:xfrm>
            <a:off x="1889464" y="4051175"/>
            <a:ext cx="1405605" cy="1600200"/>
          </a:xfrm>
          <a:prstGeom prst="roundRect">
            <a:avLst>
              <a:gd name="adj" fmla="val 2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1" name="TextBox 150">
            <a:extLst>
              <a:ext uri="{FF2B5EF4-FFF2-40B4-BE49-F238E27FC236}">
                <a16:creationId xmlns:a16="http://schemas.microsoft.com/office/drawing/2014/main" id="{07515DB0-BFC1-4A61-9804-82AFE4923217}"/>
              </a:ext>
            </a:extLst>
          </p:cNvPr>
          <p:cNvSpPr txBox="1"/>
          <p:nvPr/>
        </p:nvSpPr>
        <p:spPr>
          <a:xfrm>
            <a:off x="2111363" y="5096910"/>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Technical Policy Authoring</a:t>
            </a:r>
          </a:p>
        </p:txBody>
      </p:sp>
      <p:sp>
        <p:nvSpPr>
          <p:cNvPr id="152" name="TextBox 151">
            <a:extLst>
              <a:ext uri="{FF2B5EF4-FFF2-40B4-BE49-F238E27FC236}">
                <a16:creationId xmlns:a16="http://schemas.microsoft.com/office/drawing/2014/main" id="{9DAB0CBC-5DA3-40A7-B367-97D174274354}"/>
              </a:ext>
            </a:extLst>
          </p:cNvPr>
          <p:cNvSpPr txBox="1"/>
          <p:nvPr/>
        </p:nvSpPr>
        <p:spPr>
          <a:xfrm>
            <a:off x="707638" y="4715291"/>
            <a:ext cx="884216"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Compliance </a:t>
            </a:r>
            <a:b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Reporting</a:t>
            </a:r>
          </a:p>
        </p:txBody>
      </p:sp>
      <p:sp>
        <p:nvSpPr>
          <p:cNvPr id="153" name="TextBox 152">
            <a:extLst>
              <a:ext uri="{FF2B5EF4-FFF2-40B4-BE49-F238E27FC236}">
                <a16:creationId xmlns:a16="http://schemas.microsoft.com/office/drawing/2014/main" id="{C3E4C9EA-9C98-4EE3-8452-8FD901FEB35E}"/>
              </a:ext>
            </a:extLst>
          </p:cNvPr>
          <p:cNvSpPr txBox="1"/>
          <p:nvPr/>
        </p:nvSpPr>
        <p:spPr>
          <a:xfrm>
            <a:off x="2121444" y="4715291"/>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Architecture &amp; </a:t>
            </a:r>
            <a:b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Risk Assessments</a:t>
            </a:r>
          </a:p>
        </p:txBody>
      </p:sp>
      <p:sp>
        <p:nvSpPr>
          <p:cNvPr id="154" name="TextBox 153">
            <a:extLst>
              <a:ext uri="{FF2B5EF4-FFF2-40B4-BE49-F238E27FC236}">
                <a16:creationId xmlns:a16="http://schemas.microsoft.com/office/drawing/2014/main" id="{2C247C08-839D-4B5B-91C9-A0000B9CC61A}"/>
              </a:ext>
            </a:extLst>
          </p:cNvPr>
          <p:cNvSpPr txBox="1"/>
          <p:nvPr/>
        </p:nvSpPr>
        <p:spPr>
          <a:xfrm>
            <a:off x="707638" y="5096910"/>
            <a:ext cx="1051570"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Technical Policy </a:t>
            </a:r>
            <a:b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Monitoring</a:t>
            </a:r>
          </a:p>
        </p:txBody>
      </p:sp>
      <p:sp>
        <p:nvSpPr>
          <p:cNvPr id="155" name="TextBox 154">
            <a:extLst>
              <a:ext uri="{FF2B5EF4-FFF2-40B4-BE49-F238E27FC236}">
                <a16:creationId xmlns:a16="http://schemas.microsoft.com/office/drawing/2014/main" id="{7A59339A-730E-47FD-86F5-C37E062147CD}"/>
              </a:ext>
            </a:extLst>
          </p:cNvPr>
          <p:cNvSpPr txBox="1"/>
          <p:nvPr/>
        </p:nvSpPr>
        <p:spPr>
          <a:xfrm>
            <a:off x="707638" y="4199253"/>
            <a:ext cx="1069766" cy="415498"/>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Privacy &amp; Compliance Requirements</a:t>
            </a:r>
          </a:p>
        </p:txBody>
      </p:sp>
      <p:cxnSp>
        <p:nvCxnSpPr>
          <p:cNvPr id="156" name="Straight Arrow Connector 155">
            <a:extLst>
              <a:ext uri="{FF2B5EF4-FFF2-40B4-BE49-F238E27FC236}">
                <a16:creationId xmlns:a16="http://schemas.microsoft.com/office/drawing/2014/main" id="{56FAD8B1-745A-4D8B-BCBC-99F03FC9A5F2}"/>
              </a:ext>
            </a:extLst>
          </p:cNvPr>
          <p:cNvCxnSpPr>
            <a:cxnSpLocks/>
          </p:cNvCxnSpPr>
          <p:nvPr/>
        </p:nvCxnSpPr>
        <p:spPr>
          <a:xfrm flipH="1" flipV="1">
            <a:off x="1594703" y="4854042"/>
            <a:ext cx="487397" cy="677"/>
          </a:xfrm>
          <a:prstGeom prst="straightConnector1">
            <a:avLst/>
          </a:prstGeom>
          <a:noFill/>
          <a:ln w="19050" cap="flat" cmpd="sng" algn="ctr">
            <a:solidFill>
              <a:schemeClr val="tx1"/>
            </a:solidFill>
            <a:prstDash val="solid"/>
            <a:headEnd type="arrow" w="lg" len="lg"/>
            <a:tailEnd type="arrow" w="lg" len="lg"/>
          </a:ln>
          <a:effectLst/>
        </p:spPr>
      </p:cxnSp>
      <p:sp>
        <p:nvSpPr>
          <p:cNvPr id="157" name="TextBox 156">
            <a:extLst>
              <a:ext uri="{FF2B5EF4-FFF2-40B4-BE49-F238E27FC236}">
                <a16:creationId xmlns:a16="http://schemas.microsoft.com/office/drawing/2014/main" id="{B2E75AE5-5138-41F1-AF95-3D38F4128E5E}"/>
              </a:ext>
            </a:extLst>
          </p:cNvPr>
          <p:cNvSpPr txBox="1"/>
          <p:nvPr/>
        </p:nvSpPr>
        <p:spPr>
          <a:xfrm>
            <a:off x="645042" y="5466851"/>
            <a:ext cx="1077634"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Compliance</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Management</a:t>
            </a:r>
          </a:p>
        </p:txBody>
      </p:sp>
      <p:sp>
        <p:nvSpPr>
          <p:cNvPr id="158" name="TextBox 157">
            <a:extLst>
              <a:ext uri="{FF2B5EF4-FFF2-40B4-BE49-F238E27FC236}">
                <a16:creationId xmlns:a16="http://schemas.microsoft.com/office/drawing/2014/main" id="{2BB76996-0E69-40FB-B541-BF5EB6926B66}"/>
              </a:ext>
            </a:extLst>
          </p:cNvPr>
          <p:cNvSpPr txBox="1"/>
          <p:nvPr/>
        </p:nvSpPr>
        <p:spPr>
          <a:xfrm>
            <a:off x="2114053" y="4282119"/>
            <a:ext cx="100472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Requirements Translation</a:t>
            </a:r>
          </a:p>
        </p:txBody>
      </p:sp>
      <p:sp>
        <p:nvSpPr>
          <p:cNvPr id="159" name="TextBox 158">
            <a:extLst>
              <a:ext uri="{FF2B5EF4-FFF2-40B4-BE49-F238E27FC236}">
                <a16:creationId xmlns:a16="http://schemas.microsoft.com/office/drawing/2014/main" id="{456173F5-FB92-418F-89AE-10C4817FF136}"/>
              </a:ext>
            </a:extLst>
          </p:cNvPr>
          <p:cNvSpPr txBox="1"/>
          <p:nvPr/>
        </p:nvSpPr>
        <p:spPr>
          <a:xfrm>
            <a:off x="729034" y="3516191"/>
            <a:ext cx="217790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Technical Risk Management</a:t>
            </a:r>
          </a:p>
        </p:txBody>
      </p:sp>
      <p:cxnSp>
        <p:nvCxnSpPr>
          <p:cNvPr id="160" name="Connector: Elbow 159">
            <a:extLst>
              <a:ext uri="{FF2B5EF4-FFF2-40B4-BE49-F238E27FC236}">
                <a16:creationId xmlns:a16="http://schemas.microsoft.com/office/drawing/2014/main" id="{2C9A26FD-0E5A-46C7-AFD2-0321295E1B29}"/>
              </a:ext>
            </a:extLst>
          </p:cNvPr>
          <p:cNvCxnSpPr>
            <a:cxnSpLocks/>
            <a:stCxn id="152" idx="1"/>
            <a:endCxn id="162" idx="4"/>
          </p:cNvCxnSpPr>
          <p:nvPr/>
        </p:nvCxnSpPr>
        <p:spPr>
          <a:xfrm rot="10800000">
            <a:off x="401320" y="3799099"/>
            <a:ext cx="306318" cy="1054693"/>
          </a:xfrm>
          <a:prstGeom prst="bentConnector2">
            <a:avLst/>
          </a:prstGeom>
          <a:noFill/>
          <a:ln w="50800" cap="flat" cmpd="sng" algn="ctr">
            <a:solidFill>
              <a:schemeClr val="accent1"/>
            </a:solidFill>
            <a:prstDash val="solid"/>
            <a:headEnd type="none"/>
            <a:tailEnd type="none" w="med" len="med"/>
          </a:ln>
          <a:effectLst/>
        </p:spPr>
      </p:cxnSp>
      <p:sp>
        <p:nvSpPr>
          <p:cNvPr id="165" name="TextBox 164">
            <a:extLst>
              <a:ext uri="{FF2B5EF4-FFF2-40B4-BE49-F238E27FC236}">
                <a16:creationId xmlns:a16="http://schemas.microsoft.com/office/drawing/2014/main" id="{854AD1F5-9DA8-44B3-A7BF-48C1E6278F53}"/>
              </a:ext>
            </a:extLst>
          </p:cNvPr>
          <p:cNvSpPr txBox="1"/>
          <p:nvPr/>
        </p:nvSpPr>
        <p:spPr>
          <a:xfrm>
            <a:off x="2065611" y="5466851"/>
            <a:ext cx="1053310"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Architecture</a:t>
            </a:r>
          </a:p>
        </p:txBody>
      </p:sp>
      <p:sp>
        <p:nvSpPr>
          <p:cNvPr id="169" name="Rectangle 168">
            <a:extLst>
              <a:ext uri="{FF2B5EF4-FFF2-40B4-BE49-F238E27FC236}">
                <a16:creationId xmlns:a16="http://schemas.microsoft.com/office/drawing/2014/main" id="{B62562BE-0DC1-4DD4-9C9E-67FB2E6A700B}"/>
              </a:ext>
            </a:extLst>
          </p:cNvPr>
          <p:cNvSpPr/>
          <p:nvPr/>
        </p:nvSpPr>
        <p:spPr bwMode="auto">
          <a:xfrm>
            <a:off x="2968656" y="5809994"/>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0" name="Straight Arrow Connector 169">
            <a:extLst>
              <a:ext uri="{FF2B5EF4-FFF2-40B4-BE49-F238E27FC236}">
                <a16:creationId xmlns:a16="http://schemas.microsoft.com/office/drawing/2014/main" id="{0CBEB563-F0CF-4AD3-BD11-ACA2209D30E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1" name="Straight Arrow Connector 170">
            <a:extLst>
              <a:ext uri="{FF2B5EF4-FFF2-40B4-BE49-F238E27FC236}">
                <a16:creationId xmlns:a16="http://schemas.microsoft.com/office/drawing/2014/main" id="{A09CEE81-9DC8-4832-9F19-BB23F8B49F51}"/>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2" name="Straight Arrow Connector 171">
            <a:extLst>
              <a:ext uri="{FF2B5EF4-FFF2-40B4-BE49-F238E27FC236}">
                <a16:creationId xmlns:a16="http://schemas.microsoft.com/office/drawing/2014/main" id="{CBE01B58-71CA-42EB-9F4C-C6405F9205C2}"/>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3" name="Straight Arrow Connector 172">
            <a:extLst>
              <a:ext uri="{FF2B5EF4-FFF2-40B4-BE49-F238E27FC236}">
                <a16:creationId xmlns:a16="http://schemas.microsoft.com/office/drawing/2014/main" id="{2FB42524-C392-4673-A6C6-3BAD4F2BEF3D}"/>
              </a:ext>
            </a:extLst>
          </p:cNvPr>
          <p:cNvCxnSpPr>
            <a:cxnSpLocks/>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174" name="Straight Arrow Connector 173">
            <a:extLst>
              <a:ext uri="{FF2B5EF4-FFF2-40B4-BE49-F238E27FC236}">
                <a16:creationId xmlns:a16="http://schemas.microsoft.com/office/drawing/2014/main" id="{4E2E330F-BF90-4A4E-A8FF-2759F4FC68DC}"/>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grpSp>
        <p:nvGrpSpPr>
          <p:cNvPr id="51" name="Group 50">
            <a:extLst>
              <a:ext uri="{FF2B5EF4-FFF2-40B4-BE49-F238E27FC236}">
                <a16:creationId xmlns:a16="http://schemas.microsoft.com/office/drawing/2014/main" id="{D6F39C08-0191-49A7-A039-9295764D07E4}"/>
              </a:ext>
            </a:extLst>
          </p:cNvPr>
          <p:cNvGrpSpPr/>
          <p:nvPr/>
        </p:nvGrpSpPr>
        <p:grpSpPr>
          <a:xfrm>
            <a:off x="218440" y="3433338"/>
            <a:ext cx="365760" cy="365760"/>
            <a:chOff x="218440" y="3433338"/>
            <a:chExt cx="365760" cy="365760"/>
          </a:xfrm>
        </p:grpSpPr>
        <p:sp>
          <p:nvSpPr>
            <p:cNvPr id="162" name="Oval 161">
              <a:extLst>
                <a:ext uri="{FF2B5EF4-FFF2-40B4-BE49-F238E27FC236}">
                  <a16:creationId xmlns:a16="http://schemas.microsoft.com/office/drawing/2014/main" id="{B8C07107-1277-48BA-9131-B470F93F3BB0}"/>
                </a:ext>
              </a:extLst>
            </p:cNvPr>
            <p:cNvSpPr/>
            <p:nvPr/>
          </p:nvSpPr>
          <p:spPr bwMode="auto">
            <a:xfrm>
              <a:off x="218440" y="3433338"/>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working parts" descr="working parts">
              <a:extLst>
                <a:ext uri="{FF2B5EF4-FFF2-40B4-BE49-F238E27FC236}">
                  <a16:creationId xmlns:a16="http://schemas.microsoft.com/office/drawing/2014/main" id="{A0FF9819-28DE-4109-8BD6-636CA392BF9C}"/>
                </a:ext>
              </a:extLst>
            </p:cNvPr>
            <p:cNvGrpSpPr/>
            <p:nvPr/>
          </p:nvGrpSpPr>
          <p:grpSpPr>
            <a:xfrm>
              <a:off x="285959" y="3500857"/>
              <a:ext cx="230723" cy="230723"/>
              <a:chOff x="1603479" y="5717998"/>
              <a:chExt cx="492116" cy="492116"/>
            </a:xfrm>
            <a:solidFill>
              <a:srgbClr val="FFFFFF"/>
            </a:solidFill>
          </p:grpSpPr>
          <p:sp>
            <p:nvSpPr>
              <p:cNvPr id="176" name="Freeform: Shape 175">
                <a:extLst>
                  <a:ext uri="{FF2B5EF4-FFF2-40B4-BE49-F238E27FC236}">
                    <a16:creationId xmlns:a16="http://schemas.microsoft.com/office/drawing/2014/main" id="{6CA9D809-4F5C-4A95-A039-13156B94BF3C}"/>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F1D0A270-C032-414E-9B7D-637747C55CC2}"/>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216" name="Straight Arrow Connector 215">
            <a:extLst>
              <a:ext uri="{FF2B5EF4-FFF2-40B4-BE49-F238E27FC236}">
                <a16:creationId xmlns:a16="http://schemas.microsoft.com/office/drawing/2014/main" id="{38C368AA-276C-442F-9927-CE497E54004D}"/>
              </a:ext>
            </a:extLst>
          </p:cNvPr>
          <p:cNvCxnSpPr>
            <a:cxnSpLocks/>
            <a:stCxn id="56" idx="2"/>
          </p:cNvCxnSpPr>
          <p:nvPr/>
        </p:nvCxnSpPr>
        <p:spPr>
          <a:xfrm flipH="1">
            <a:off x="5559446" y="1886991"/>
            <a:ext cx="0" cy="410222"/>
          </a:xfrm>
          <a:prstGeom prst="straightConnector1">
            <a:avLst/>
          </a:prstGeom>
          <a:noFill/>
          <a:ln w="31750" cap="flat" cmpd="sng" algn="ctr">
            <a:solidFill>
              <a:schemeClr val="accent1">
                <a:lumMod val="75000"/>
              </a:schemeClr>
            </a:solidFill>
            <a:prstDash val="solid"/>
            <a:headEnd type="none" w="med" len="sm"/>
            <a:tailEnd type="arrow" w="med" len="sm"/>
          </a:ln>
          <a:effectLst/>
        </p:spPr>
      </p:cxnSp>
      <p:cxnSp>
        <p:nvCxnSpPr>
          <p:cNvPr id="266" name="Straight Arrow Connector 145">
            <a:extLst>
              <a:ext uri="{FF2B5EF4-FFF2-40B4-BE49-F238E27FC236}">
                <a16:creationId xmlns:a16="http://schemas.microsoft.com/office/drawing/2014/main" id="{FA16F149-EF77-4C9F-9ADB-22089B275EDC}"/>
              </a:ext>
            </a:extLst>
          </p:cNvPr>
          <p:cNvCxnSpPr>
            <a:cxnSpLocks/>
          </p:cNvCxnSpPr>
          <p:nvPr/>
        </p:nvCxnSpPr>
        <p:spPr>
          <a:xfrm rot="10800000" flipV="1">
            <a:off x="7925913" y="5237105"/>
            <a:ext cx="2670597" cy="910065"/>
          </a:xfrm>
          <a:prstGeom prst="bentConnector3">
            <a:avLst>
              <a:gd name="adj1" fmla="val 18480"/>
            </a:avLst>
          </a:prstGeom>
          <a:noFill/>
          <a:ln w="34925" cap="flat" cmpd="sng" algn="ctr">
            <a:solidFill>
              <a:schemeClr val="tx1"/>
            </a:solidFill>
            <a:prstDash val="solid"/>
            <a:headEnd type="arrow"/>
            <a:tailEnd type="arrow" w="med" len="med"/>
          </a:ln>
          <a:effectLst/>
        </p:spPr>
      </p:cxnSp>
      <p:cxnSp>
        <p:nvCxnSpPr>
          <p:cNvPr id="267" name="Straight Arrow Connector 270">
            <a:extLst>
              <a:ext uri="{FF2B5EF4-FFF2-40B4-BE49-F238E27FC236}">
                <a16:creationId xmlns:a16="http://schemas.microsoft.com/office/drawing/2014/main" id="{B5367D70-E409-4ED2-B329-ED169D9DB274}"/>
              </a:ext>
            </a:extLst>
          </p:cNvPr>
          <p:cNvCxnSpPr>
            <a:cxnSpLocks/>
          </p:cNvCxnSpPr>
          <p:nvPr/>
        </p:nvCxnSpPr>
        <p:spPr>
          <a:xfrm>
            <a:off x="9288556" y="4869917"/>
            <a:ext cx="1298448" cy="175316"/>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cxnSp>
        <p:nvCxnSpPr>
          <p:cNvPr id="268" name="Connector: Elbow 267">
            <a:extLst>
              <a:ext uri="{FF2B5EF4-FFF2-40B4-BE49-F238E27FC236}">
                <a16:creationId xmlns:a16="http://schemas.microsoft.com/office/drawing/2014/main" id="{D1657AE2-D7A8-4D3E-9BA2-04376303C491}"/>
              </a:ext>
            </a:extLst>
          </p:cNvPr>
          <p:cNvCxnSpPr>
            <a:cxnSpLocks/>
          </p:cNvCxnSpPr>
          <p:nvPr/>
        </p:nvCxnSpPr>
        <p:spPr>
          <a:xfrm rot="5400000" flipH="1" flipV="1">
            <a:off x="5258391" y="1653625"/>
            <a:ext cx="1595130" cy="6927380"/>
          </a:xfrm>
          <a:prstGeom prst="bentConnector3">
            <a:avLst>
              <a:gd name="adj1" fmla="val -22542"/>
            </a:avLst>
          </a:prstGeom>
          <a:noFill/>
          <a:ln w="19050" cap="flat" cmpd="sng" algn="ctr">
            <a:solidFill>
              <a:srgbClr val="054B16"/>
            </a:solidFill>
            <a:prstDash val="sysDash"/>
            <a:headEnd type="arrow" w="lg" len="lg"/>
            <a:tailEnd type="arrow" w="lg" len="lg"/>
          </a:ln>
          <a:effectLst/>
        </p:spPr>
      </p:cxnSp>
      <p:cxnSp>
        <p:nvCxnSpPr>
          <p:cNvPr id="269" name="Straight Arrow Connector 178">
            <a:extLst>
              <a:ext uri="{FF2B5EF4-FFF2-40B4-BE49-F238E27FC236}">
                <a16:creationId xmlns:a16="http://schemas.microsoft.com/office/drawing/2014/main" id="{47A3C2AD-E86B-4180-8C44-D6404B98D021}"/>
              </a:ext>
            </a:extLst>
          </p:cNvPr>
          <p:cNvCxnSpPr>
            <a:cxnSpLocks/>
          </p:cNvCxnSpPr>
          <p:nvPr/>
        </p:nvCxnSpPr>
        <p:spPr>
          <a:xfrm flipV="1">
            <a:off x="9288556" y="5045233"/>
            <a:ext cx="1298448" cy="835684"/>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grpSp>
        <p:nvGrpSpPr>
          <p:cNvPr id="64" name="Group 63">
            <a:extLst>
              <a:ext uri="{FF2B5EF4-FFF2-40B4-BE49-F238E27FC236}">
                <a16:creationId xmlns:a16="http://schemas.microsoft.com/office/drawing/2014/main" id="{619B96F3-3DA7-4A05-BED4-BC3CEBE069DF}"/>
              </a:ext>
            </a:extLst>
          </p:cNvPr>
          <p:cNvGrpSpPr/>
          <p:nvPr/>
        </p:nvGrpSpPr>
        <p:grpSpPr>
          <a:xfrm>
            <a:off x="5684159" y="2720118"/>
            <a:ext cx="2363526" cy="3194228"/>
            <a:chOff x="5684159" y="2720118"/>
            <a:chExt cx="2363526" cy="3194228"/>
          </a:xfrm>
        </p:grpSpPr>
        <p:cxnSp>
          <p:nvCxnSpPr>
            <p:cNvPr id="270" name="Straight Arrow Connector 35">
              <a:extLst>
                <a:ext uri="{FF2B5EF4-FFF2-40B4-BE49-F238E27FC236}">
                  <a16:creationId xmlns:a16="http://schemas.microsoft.com/office/drawing/2014/main" id="{D40FC8EA-5362-4FE4-88F9-6E5191204AEB}"/>
                </a:ext>
              </a:extLst>
            </p:cNvPr>
            <p:cNvCxnSpPr>
              <a:cxnSpLocks/>
            </p:cNvCxnSpPr>
            <p:nvPr/>
          </p:nvCxnSpPr>
          <p:spPr>
            <a:xfrm flipH="1" flipV="1">
              <a:off x="5684159" y="2720118"/>
              <a:ext cx="2359152" cy="1188720"/>
            </a:xfrm>
            <a:prstGeom prst="bentConnector3">
              <a:avLst>
                <a:gd name="adj1" fmla="val -4892"/>
              </a:avLst>
            </a:prstGeom>
            <a:noFill/>
            <a:ln w="19050" cap="flat" cmpd="sng" algn="ctr">
              <a:solidFill>
                <a:schemeClr val="accent1">
                  <a:lumMod val="75000"/>
                </a:schemeClr>
              </a:solidFill>
              <a:prstDash val="solid"/>
              <a:headEnd type="none"/>
              <a:tailEnd type="arrow" w="lg" len="lg"/>
            </a:ln>
            <a:effectLst/>
          </p:spPr>
        </p:cxnSp>
        <p:cxnSp>
          <p:nvCxnSpPr>
            <p:cNvPr id="271" name="Straight Arrow Connector 35">
              <a:extLst>
                <a:ext uri="{FF2B5EF4-FFF2-40B4-BE49-F238E27FC236}">
                  <a16:creationId xmlns:a16="http://schemas.microsoft.com/office/drawing/2014/main" id="{B8365047-6085-4399-B6C9-56FB441B8132}"/>
                </a:ext>
              </a:extLst>
            </p:cNvPr>
            <p:cNvCxnSpPr>
              <a:cxnSpLocks/>
            </p:cNvCxnSpPr>
            <p:nvPr/>
          </p:nvCxnSpPr>
          <p:spPr>
            <a:xfrm flipV="1">
              <a:off x="8034336" y="4384610"/>
              <a:ext cx="9144" cy="547723"/>
            </a:xfrm>
            <a:prstGeom prst="bentConnector3">
              <a:avLst>
                <a:gd name="adj1" fmla="val 1396774"/>
              </a:avLst>
            </a:prstGeom>
            <a:noFill/>
            <a:ln w="19050" cap="flat" cmpd="sng" algn="ctr">
              <a:solidFill>
                <a:schemeClr val="accent1">
                  <a:lumMod val="75000"/>
                </a:schemeClr>
              </a:solidFill>
              <a:prstDash val="solid"/>
              <a:headEnd type="none" w="med" len="med"/>
              <a:tailEnd type="none" w="med" len="med"/>
            </a:ln>
            <a:effectLst/>
          </p:spPr>
        </p:cxnSp>
        <p:cxnSp>
          <p:nvCxnSpPr>
            <p:cNvPr id="272" name="Straight Arrow Connector 35">
              <a:extLst>
                <a:ext uri="{FF2B5EF4-FFF2-40B4-BE49-F238E27FC236}">
                  <a16:creationId xmlns:a16="http://schemas.microsoft.com/office/drawing/2014/main" id="{CE702C14-21C6-46C3-876D-185020CBB772}"/>
                </a:ext>
              </a:extLst>
            </p:cNvPr>
            <p:cNvCxnSpPr>
              <a:cxnSpLocks/>
            </p:cNvCxnSpPr>
            <p:nvPr/>
          </p:nvCxnSpPr>
          <p:spPr>
            <a:xfrm flipV="1">
              <a:off x="8030780" y="4932334"/>
              <a:ext cx="12700" cy="564278"/>
            </a:xfrm>
            <a:prstGeom prst="bentConnector3">
              <a:avLst>
                <a:gd name="adj1" fmla="val 1045165"/>
              </a:avLst>
            </a:prstGeom>
            <a:noFill/>
            <a:ln w="19050" cap="flat" cmpd="sng" algn="ctr">
              <a:solidFill>
                <a:schemeClr val="accent1">
                  <a:lumMod val="75000"/>
                </a:schemeClr>
              </a:solidFill>
              <a:prstDash val="solid"/>
              <a:headEnd type="none" w="med" len="med"/>
              <a:tailEnd type="none" w="med" len="med"/>
            </a:ln>
            <a:effectLst/>
          </p:spPr>
        </p:cxnSp>
        <p:cxnSp>
          <p:nvCxnSpPr>
            <p:cNvPr id="273" name="Straight Arrow Connector 35">
              <a:extLst>
                <a:ext uri="{FF2B5EF4-FFF2-40B4-BE49-F238E27FC236}">
                  <a16:creationId xmlns:a16="http://schemas.microsoft.com/office/drawing/2014/main" id="{FAE0DC16-D249-4603-B00D-22FC4078302F}"/>
                </a:ext>
              </a:extLst>
            </p:cNvPr>
            <p:cNvCxnSpPr>
              <a:cxnSpLocks/>
            </p:cNvCxnSpPr>
            <p:nvPr/>
          </p:nvCxnSpPr>
          <p:spPr>
            <a:xfrm flipV="1">
              <a:off x="8030780" y="5496612"/>
              <a:ext cx="12700" cy="417734"/>
            </a:xfrm>
            <a:prstGeom prst="bentConnector3">
              <a:avLst>
                <a:gd name="adj1" fmla="val 1041843"/>
              </a:avLst>
            </a:prstGeom>
            <a:noFill/>
            <a:ln w="19050" cap="flat" cmpd="sng" algn="ctr">
              <a:solidFill>
                <a:schemeClr val="accent1">
                  <a:lumMod val="75000"/>
                </a:schemeClr>
              </a:solidFill>
              <a:prstDash val="solid"/>
              <a:headEnd type="none" w="med" len="med"/>
              <a:tailEnd type="none" w="med" len="med"/>
            </a:ln>
            <a:effectLst/>
          </p:spPr>
        </p:cxnSp>
        <p:cxnSp>
          <p:nvCxnSpPr>
            <p:cNvPr id="274" name="Straight Arrow Connector 35">
              <a:extLst>
                <a:ext uri="{FF2B5EF4-FFF2-40B4-BE49-F238E27FC236}">
                  <a16:creationId xmlns:a16="http://schemas.microsoft.com/office/drawing/2014/main" id="{9AA73657-CBD4-4EB6-B3BF-8C147EFBAF44}"/>
                </a:ext>
              </a:extLst>
            </p:cNvPr>
            <p:cNvCxnSpPr>
              <a:cxnSpLocks/>
              <a:stCxn id="237" idx="3"/>
              <a:endCxn id="232" idx="3"/>
            </p:cNvCxnSpPr>
            <p:nvPr/>
          </p:nvCxnSpPr>
          <p:spPr>
            <a:xfrm flipV="1">
              <a:off x="8034985" y="3902992"/>
              <a:ext cx="12700" cy="481619"/>
            </a:xfrm>
            <a:prstGeom prst="bentConnector3">
              <a:avLst>
                <a:gd name="adj1" fmla="val 1006087"/>
              </a:avLst>
            </a:prstGeom>
            <a:noFill/>
            <a:ln w="19050" cap="flat" cmpd="sng" algn="ctr">
              <a:solidFill>
                <a:schemeClr val="accent1">
                  <a:lumMod val="75000"/>
                </a:schemeClr>
              </a:solidFill>
              <a:prstDash val="solid"/>
              <a:headEnd type="none" w="med" len="med"/>
              <a:tailEnd type="none" w="med" len="med"/>
            </a:ln>
            <a:effectLst/>
          </p:spPr>
        </p:cxnSp>
      </p:grpSp>
      <p:grpSp>
        <p:nvGrpSpPr>
          <p:cNvPr id="203" name="Group 202">
            <a:extLst>
              <a:ext uri="{FF2B5EF4-FFF2-40B4-BE49-F238E27FC236}">
                <a16:creationId xmlns:a16="http://schemas.microsoft.com/office/drawing/2014/main" id="{50F8FF2F-AEFF-4B92-95F8-C1D51A472BAE}"/>
              </a:ext>
            </a:extLst>
          </p:cNvPr>
          <p:cNvGrpSpPr/>
          <p:nvPr/>
        </p:nvGrpSpPr>
        <p:grpSpPr>
          <a:xfrm>
            <a:off x="218440" y="2154467"/>
            <a:ext cx="365760" cy="365760"/>
            <a:chOff x="178293" y="2592398"/>
            <a:chExt cx="450382" cy="450380"/>
          </a:xfrm>
        </p:grpSpPr>
        <p:sp>
          <p:nvSpPr>
            <p:cNvPr id="205" name="Oval 204">
              <a:extLst>
                <a:ext uri="{FF2B5EF4-FFF2-40B4-BE49-F238E27FC236}">
                  <a16:creationId xmlns:a16="http://schemas.microsoft.com/office/drawing/2014/main" id="{5552D7FD-FEF9-4EE1-A037-ADEFB985D7CE}"/>
                </a:ext>
              </a:extLst>
            </p:cNvPr>
            <p:cNvSpPr/>
            <p:nvPr/>
          </p:nvSpPr>
          <p:spPr bwMode="auto">
            <a:xfrm>
              <a:off x="178293" y="2592398"/>
              <a:ext cx="450382" cy="45038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Shield_EA18" title="Icon of a shield">
              <a:extLst>
                <a:ext uri="{FF2B5EF4-FFF2-40B4-BE49-F238E27FC236}">
                  <a16:creationId xmlns:a16="http://schemas.microsoft.com/office/drawing/2014/main" id="{010BA698-BC5C-40D8-AD1A-6FD3AF9E3EFD}"/>
                </a:ext>
              </a:extLst>
            </p:cNvPr>
            <p:cNvSpPr>
              <a:spLocks noChangeAspect="1"/>
            </p:cNvSpPr>
            <p:nvPr/>
          </p:nvSpPr>
          <p:spPr bwMode="auto">
            <a:xfrm>
              <a:off x="290625" y="2691876"/>
              <a:ext cx="243222" cy="25895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FFFFFF"/>
            </a:solidFill>
            <a:ln w="2222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5DCA408E-6FB5-4EBE-9A22-D2250E6DCE65}"/>
              </a:ext>
            </a:extLst>
          </p:cNvPr>
          <p:cNvGrpSpPr/>
          <p:nvPr/>
        </p:nvGrpSpPr>
        <p:grpSpPr>
          <a:xfrm>
            <a:off x="1174765" y="3274943"/>
            <a:ext cx="3535392" cy="776231"/>
            <a:chOff x="1174765" y="3274943"/>
            <a:chExt cx="3535392" cy="776231"/>
          </a:xfrm>
        </p:grpSpPr>
        <p:cxnSp>
          <p:nvCxnSpPr>
            <p:cNvPr id="167" name="Straight Arrow Connector 35">
              <a:extLst>
                <a:ext uri="{FF2B5EF4-FFF2-40B4-BE49-F238E27FC236}">
                  <a16:creationId xmlns:a16="http://schemas.microsoft.com/office/drawing/2014/main" id="{F6863A85-331D-4D0E-BA38-36A6EEFA97F4}"/>
                </a:ext>
              </a:extLst>
            </p:cNvPr>
            <p:cNvCxnSpPr>
              <a:cxnSpLocks/>
              <a:stCxn id="149" idx="0"/>
              <a:endCxn id="150" idx="0"/>
            </p:cNvCxnSpPr>
            <p:nvPr/>
          </p:nvCxnSpPr>
          <p:spPr>
            <a:xfrm rot="16200000" flipH="1">
              <a:off x="1879942" y="3338849"/>
              <a:ext cx="7148" cy="1417502"/>
            </a:xfrm>
            <a:prstGeom prst="bentConnector3">
              <a:avLst>
                <a:gd name="adj1" fmla="val -3198545"/>
              </a:avLst>
            </a:prstGeom>
            <a:noFill/>
            <a:ln w="28575" cap="flat" cmpd="sng" algn="ctr">
              <a:solidFill>
                <a:srgbClr val="005A9F"/>
              </a:solidFill>
              <a:prstDash val="solid"/>
              <a:headEnd type="arrow" w="lg" len="med"/>
              <a:tailEnd type="arrow" w="lg" len="med"/>
            </a:ln>
            <a:effectLst/>
          </p:spPr>
        </p:cxnSp>
        <p:cxnSp>
          <p:nvCxnSpPr>
            <p:cNvPr id="275" name="Straight Arrow Connector 35">
              <a:extLst>
                <a:ext uri="{FF2B5EF4-FFF2-40B4-BE49-F238E27FC236}">
                  <a16:creationId xmlns:a16="http://schemas.microsoft.com/office/drawing/2014/main" id="{7B523465-CAD0-424A-B2AF-7CCAF257E98C}"/>
                </a:ext>
              </a:extLst>
            </p:cNvPr>
            <p:cNvCxnSpPr>
              <a:cxnSpLocks/>
              <a:stCxn id="150" idx="0"/>
              <a:endCxn id="194" idx="2"/>
            </p:cNvCxnSpPr>
            <p:nvPr/>
          </p:nvCxnSpPr>
          <p:spPr>
            <a:xfrm rot="5400000" flipH="1" flipV="1">
              <a:off x="3612877" y="2726303"/>
              <a:ext cx="548640" cy="1645920"/>
            </a:xfrm>
            <a:prstGeom prst="bentConnector3">
              <a:avLst>
                <a:gd name="adj1" fmla="val 60930"/>
              </a:avLst>
            </a:prstGeom>
            <a:noFill/>
            <a:ln w="28575" cap="flat" cmpd="sng" algn="ctr">
              <a:solidFill>
                <a:srgbClr val="005A9F"/>
              </a:solidFill>
              <a:prstDash val="solid"/>
              <a:headEnd type="none" w="lg" len="med"/>
              <a:tailEnd type="arrow" w="lg" len="med"/>
            </a:ln>
            <a:effectLst/>
          </p:spPr>
        </p:cxnSp>
        <p:cxnSp>
          <p:nvCxnSpPr>
            <p:cNvPr id="59" name="Straight Connector 58">
              <a:extLst>
                <a:ext uri="{FF2B5EF4-FFF2-40B4-BE49-F238E27FC236}">
                  <a16:creationId xmlns:a16="http://schemas.microsoft.com/office/drawing/2014/main" id="{A3093DFB-9A55-4773-B0FC-6099D2FCE37D}"/>
                </a:ext>
              </a:extLst>
            </p:cNvPr>
            <p:cNvCxnSpPr>
              <a:cxnSpLocks/>
            </p:cNvCxnSpPr>
            <p:nvPr/>
          </p:nvCxnSpPr>
          <p:spPr>
            <a:xfrm>
              <a:off x="2578918" y="3816141"/>
              <a:ext cx="499311" cy="0"/>
            </a:xfrm>
            <a:prstGeom prst="line">
              <a:avLst/>
            </a:prstGeom>
            <a:noFill/>
            <a:ln w="28575" cap="flat" cmpd="sng" algn="ctr">
              <a:solidFill>
                <a:srgbClr val="005A9F"/>
              </a:solidFill>
              <a:prstDash val="solid"/>
              <a:headEnd type="none" w="lg" len="med"/>
              <a:tailEnd type="none" w="lg" len="med"/>
            </a:ln>
            <a:effectLst/>
          </p:spPr>
        </p:cxnSp>
      </p:grpSp>
      <p:cxnSp>
        <p:nvCxnSpPr>
          <p:cNvPr id="265" name="Straight Arrow Connector 264">
            <a:extLst>
              <a:ext uri="{FF2B5EF4-FFF2-40B4-BE49-F238E27FC236}">
                <a16:creationId xmlns:a16="http://schemas.microsoft.com/office/drawing/2014/main" id="{FF53053D-F5B1-416F-B646-ED47594BEC54}"/>
              </a:ext>
            </a:extLst>
          </p:cNvPr>
          <p:cNvCxnSpPr>
            <a:cxnSpLocks/>
          </p:cNvCxnSpPr>
          <p:nvPr/>
        </p:nvCxnSpPr>
        <p:spPr>
          <a:xfrm>
            <a:off x="7217519" y="4992290"/>
            <a:ext cx="438899" cy="0"/>
          </a:xfrm>
          <a:prstGeom prst="straightConnector1">
            <a:avLst/>
          </a:prstGeom>
          <a:noFill/>
          <a:ln w="19050" cap="flat" cmpd="sng" algn="ctr">
            <a:solidFill>
              <a:srgbClr val="0078D4"/>
            </a:solidFill>
            <a:prstDash val="solid"/>
            <a:headEnd type="arrow" w="med" len="med"/>
            <a:tailEnd type="arrow" w="med" len="med"/>
          </a:ln>
          <a:effectLst/>
        </p:spPr>
      </p:cxnSp>
    </p:spTree>
    <p:extLst>
      <p:ext uri="{BB962C8B-B14F-4D97-AF65-F5344CB8AC3E}">
        <p14:creationId xmlns:p14="http://schemas.microsoft.com/office/powerpoint/2010/main" val="4042922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up)">
                                      <p:cBhvr>
                                        <p:cTn id="7" dur="500"/>
                                        <p:tgtEl>
                                          <p:spTgt spid="2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fade">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par>
                                <p:cTn id="18" presetID="10" presetClass="entr" presetSubtype="0" fill="hold" nodeType="withEffect">
                                  <p:stCondLst>
                                    <p:cond delay="250"/>
                                  </p:stCondLst>
                                  <p:childTnLst>
                                    <p:set>
                                      <p:cBhvr>
                                        <p:cTn id="19" dur="1" fill="hold">
                                          <p:stCondLst>
                                            <p:cond delay="0"/>
                                          </p:stCondLst>
                                        </p:cTn>
                                        <p:tgtEl>
                                          <p:spTgt spid="221"/>
                                        </p:tgtEl>
                                        <p:attrNameLst>
                                          <p:attrName>style.visibility</p:attrName>
                                        </p:attrNameLst>
                                      </p:cBhvr>
                                      <p:to>
                                        <p:strVal val="visible"/>
                                      </p:to>
                                    </p:set>
                                    <p:animEffect transition="in" filter="fade">
                                      <p:cBhvr>
                                        <p:cTn id="20" dur="500"/>
                                        <p:tgtEl>
                                          <p:spTgt spid="221"/>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par>
                                <p:cTn id="25" presetID="8" presetClass="emph" presetSubtype="0" fill="hold" nodeType="withEffect">
                                  <p:stCondLst>
                                    <p:cond delay="0"/>
                                  </p:stCondLst>
                                  <p:childTnLst>
                                    <p:animRot by="21600000">
                                      <p:cBhvr>
                                        <p:cTn id="26" dur="750" fill="hold"/>
                                        <p:tgtEl>
                                          <p:spTgt spid="212"/>
                                        </p:tgtEl>
                                        <p:attrNameLst>
                                          <p:attrName>r</p:attrName>
                                        </p:attrNameLst>
                                      </p:cBhvr>
                                    </p:animRo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15"/>
                                        </p:tgtEl>
                                        <p:attrNameLst>
                                          <p:attrName>style.visibility</p:attrName>
                                        </p:attrNameLst>
                                      </p:cBhvr>
                                      <p:to>
                                        <p:strVal val="visible"/>
                                      </p:to>
                                    </p:set>
                                    <p:animEffect transition="in" filter="fade">
                                      <p:cBhvr>
                                        <p:cTn id="30" dur="500"/>
                                        <p:tgtEl>
                                          <p:spTgt spid="2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65"/>
                                        </p:tgtEl>
                                        <p:attrNameLst>
                                          <p:attrName>style.visibility</p:attrName>
                                        </p:attrNameLst>
                                      </p:cBhvr>
                                      <p:to>
                                        <p:strVal val="visible"/>
                                      </p:to>
                                    </p:set>
                                    <p:animEffect transition="in" filter="fade">
                                      <p:cBhvr>
                                        <p:cTn id="39" dur="500"/>
                                        <p:tgtEl>
                                          <p:spTgt spid="1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500"/>
                                        <p:tgtEl>
                                          <p:spTgt spid="15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animEffect transition="in" filter="fade">
                                      <p:cBhvr>
                                        <p:cTn id="45" dur="500"/>
                                        <p:tgtEl>
                                          <p:spTgt spid="1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3"/>
                                        </p:tgtEl>
                                        <p:attrNameLst>
                                          <p:attrName>style.visibility</p:attrName>
                                        </p:attrNameLst>
                                      </p:cBhvr>
                                      <p:to>
                                        <p:strVal val="visible"/>
                                      </p:to>
                                    </p:set>
                                    <p:animEffect transition="in" filter="fade">
                                      <p:cBhvr>
                                        <p:cTn id="48" dur="500"/>
                                        <p:tgtEl>
                                          <p:spTgt spid="1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fade">
                                      <p:cBhvr>
                                        <p:cTn id="54" dur="500"/>
                                        <p:tgtEl>
                                          <p:spTgt spid="1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2"/>
                                        </p:tgtEl>
                                        <p:attrNameLst>
                                          <p:attrName>style.visibility</p:attrName>
                                        </p:attrNameLst>
                                      </p:cBhvr>
                                      <p:to>
                                        <p:strVal val="visible"/>
                                      </p:to>
                                    </p:set>
                                    <p:animEffect transition="in" filter="fade">
                                      <p:cBhvr>
                                        <p:cTn id="57" dur="500"/>
                                        <p:tgtEl>
                                          <p:spTgt spid="1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fade">
                                      <p:cBhvr>
                                        <p:cTn id="60" dur="500"/>
                                        <p:tgtEl>
                                          <p:spTgt spid="1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5"/>
                                        </p:tgtEl>
                                        <p:attrNameLst>
                                          <p:attrName>style.visibility</p:attrName>
                                        </p:attrNameLst>
                                      </p:cBhvr>
                                      <p:to>
                                        <p:strVal val="visible"/>
                                      </p:to>
                                    </p:set>
                                    <p:animEffect transition="in" filter="fade">
                                      <p:cBhvr>
                                        <p:cTn id="63" dur="500"/>
                                        <p:tgtEl>
                                          <p:spTgt spid="1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7"/>
                                        </p:tgtEl>
                                        <p:attrNameLst>
                                          <p:attrName>style.visibility</p:attrName>
                                        </p:attrNameLst>
                                      </p:cBhvr>
                                      <p:to>
                                        <p:strVal val="visible"/>
                                      </p:to>
                                    </p:set>
                                    <p:animEffect transition="in" filter="fade">
                                      <p:cBhvr>
                                        <p:cTn id="66" dur="500"/>
                                        <p:tgtEl>
                                          <p:spTgt spid="157"/>
                                        </p:tgtEl>
                                      </p:cBhvr>
                                    </p:animEffect>
                                  </p:childTnLst>
                                </p:cTn>
                              </p:par>
                              <p:par>
                                <p:cTn id="67" presetID="10" presetClass="entr" presetSubtype="0" fill="hold" nodeType="withEffect">
                                  <p:stCondLst>
                                    <p:cond delay="25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500"/>
                                        <p:tgtEl>
                                          <p:spTgt spid="156"/>
                                        </p:tgtEl>
                                      </p:cBhvr>
                                    </p:animEffect>
                                  </p:childTnLst>
                                </p:cTn>
                              </p:par>
                              <p:par>
                                <p:cTn id="70" presetID="22" presetClass="entr" presetSubtype="4" fill="hold" nodeType="withEffect">
                                  <p:stCondLst>
                                    <p:cond delay="250"/>
                                  </p:stCondLst>
                                  <p:childTnLst>
                                    <p:set>
                                      <p:cBhvr>
                                        <p:cTn id="71" dur="1" fill="hold">
                                          <p:stCondLst>
                                            <p:cond delay="0"/>
                                          </p:stCondLst>
                                        </p:cTn>
                                        <p:tgtEl>
                                          <p:spTgt spid="160"/>
                                        </p:tgtEl>
                                        <p:attrNameLst>
                                          <p:attrName>style.visibility</p:attrName>
                                        </p:attrNameLst>
                                      </p:cBhvr>
                                      <p:to>
                                        <p:strVal val="visible"/>
                                      </p:to>
                                    </p:set>
                                    <p:animEffect transition="in" filter="wipe(down)">
                                      <p:cBhvr>
                                        <p:cTn id="72" dur="500"/>
                                        <p:tgtEl>
                                          <p:spTgt spid="16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par>
                                <p:cTn id="78" presetID="22" presetClass="entr" presetSubtype="8" fill="hold" nodeType="withEffect">
                                  <p:stCondLst>
                                    <p:cond delay="0"/>
                                  </p:stCondLst>
                                  <p:childTnLst>
                                    <p:set>
                                      <p:cBhvr>
                                        <p:cTn id="79" dur="1" fill="hold">
                                          <p:stCondLst>
                                            <p:cond delay="0"/>
                                          </p:stCondLst>
                                        </p:cTn>
                                        <p:tgtEl>
                                          <p:spTgt spid="248"/>
                                        </p:tgtEl>
                                        <p:attrNameLst>
                                          <p:attrName>style.visibility</p:attrName>
                                        </p:attrNameLst>
                                      </p:cBhvr>
                                      <p:to>
                                        <p:strVal val="visible"/>
                                      </p:to>
                                    </p:set>
                                    <p:animEffect transition="in" filter="wipe(left)">
                                      <p:cBhvr>
                                        <p:cTn id="80" dur="500"/>
                                        <p:tgtEl>
                                          <p:spTgt spid="248"/>
                                        </p:tgtEl>
                                      </p:cBhvr>
                                    </p:animEffect>
                                  </p:childTnLst>
                                </p:cTn>
                              </p:par>
                              <p:par>
                                <p:cTn id="81" presetID="22" presetClass="entr" presetSubtype="8" fill="hold" nodeType="withEffect">
                                  <p:stCondLst>
                                    <p:cond delay="0"/>
                                  </p:stCondLst>
                                  <p:childTnLst>
                                    <p:set>
                                      <p:cBhvr>
                                        <p:cTn id="82" dur="1" fill="hold">
                                          <p:stCondLst>
                                            <p:cond delay="0"/>
                                          </p:stCondLst>
                                        </p:cTn>
                                        <p:tgtEl>
                                          <p:spTgt spid="249"/>
                                        </p:tgtEl>
                                        <p:attrNameLst>
                                          <p:attrName>style.visibility</p:attrName>
                                        </p:attrNameLst>
                                      </p:cBhvr>
                                      <p:to>
                                        <p:strVal val="visible"/>
                                      </p:to>
                                    </p:set>
                                    <p:animEffect transition="in" filter="wipe(left)">
                                      <p:cBhvr>
                                        <p:cTn id="83" dur="500"/>
                                        <p:tgtEl>
                                          <p:spTgt spid="249"/>
                                        </p:tgtEl>
                                      </p:cBhvr>
                                    </p:animEffect>
                                  </p:childTnLst>
                                </p:cTn>
                              </p:par>
                              <p:par>
                                <p:cTn id="84" presetID="22" presetClass="entr" presetSubtype="8" fill="hold" nodeType="withEffect">
                                  <p:stCondLst>
                                    <p:cond delay="0"/>
                                  </p:stCondLst>
                                  <p:childTnLst>
                                    <p:set>
                                      <p:cBhvr>
                                        <p:cTn id="85" dur="1" fill="hold">
                                          <p:stCondLst>
                                            <p:cond delay="0"/>
                                          </p:stCondLst>
                                        </p:cTn>
                                        <p:tgtEl>
                                          <p:spTgt spid="263"/>
                                        </p:tgtEl>
                                        <p:attrNameLst>
                                          <p:attrName>style.visibility</p:attrName>
                                        </p:attrNameLst>
                                      </p:cBhvr>
                                      <p:to>
                                        <p:strVal val="visible"/>
                                      </p:to>
                                    </p:set>
                                    <p:animEffect transition="in" filter="wipe(left)">
                                      <p:cBhvr>
                                        <p:cTn id="86" dur="500"/>
                                        <p:tgtEl>
                                          <p:spTgt spid="263"/>
                                        </p:tgtEl>
                                      </p:cBhvr>
                                    </p:animEffect>
                                  </p:childTnLst>
                                </p:cTn>
                              </p:par>
                              <p:par>
                                <p:cTn id="87" presetID="22" presetClass="entr" presetSubtype="8" fill="hold" nodeType="withEffect">
                                  <p:stCondLst>
                                    <p:cond delay="0"/>
                                  </p:stCondLst>
                                  <p:childTnLst>
                                    <p:set>
                                      <p:cBhvr>
                                        <p:cTn id="88" dur="1" fill="hold">
                                          <p:stCondLst>
                                            <p:cond delay="0"/>
                                          </p:stCondLst>
                                        </p:cTn>
                                        <p:tgtEl>
                                          <p:spTgt spid="264"/>
                                        </p:tgtEl>
                                        <p:attrNameLst>
                                          <p:attrName>style.visibility</p:attrName>
                                        </p:attrNameLst>
                                      </p:cBhvr>
                                      <p:to>
                                        <p:strVal val="visible"/>
                                      </p:to>
                                    </p:set>
                                    <p:animEffect transition="in" filter="wipe(left)">
                                      <p:cBhvr>
                                        <p:cTn id="89" dur="500"/>
                                        <p:tgtEl>
                                          <p:spTgt spid="264"/>
                                        </p:tgtEl>
                                      </p:cBhvr>
                                    </p:animEffect>
                                  </p:childTnLst>
                                </p:cTn>
                              </p:par>
                              <p:par>
                                <p:cTn id="90" presetID="22" presetClass="entr" presetSubtype="8" fill="hold" nodeType="withEffect">
                                  <p:stCondLst>
                                    <p:cond delay="0"/>
                                  </p:stCondLst>
                                  <p:childTnLst>
                                    <p:set>
                                      <p:cBhvr>
                                        <p:cTn id="91" dur="1" fill="hold">
                                          <p:stCondLst>
                                            <p:cond delay="0"/>
                                          </p:stCondLst>
                                        </p:cTn>
                                        <p:tgtEl>
                                          <p:spTgt spid="173"/>
                                        </p:tgtEl>
                                        <p:attrNameLst>
                                          <p:attrName>style.visibility</p:attrName>
                                        </p:attrNameLst>
                                      </p:cBhvr>
                                      <p:to>
                                        <p:strVal val="visible"/>
                                      </p:to>
                                    </p:set>
                                    <p:animEffect transition="in" filter="wipe(left)">
                                      <p:cBhvr>
                                        <p:cTn id="92" dur="500"/>
                                        <p:tgtEl>
                                          <p:spTgt spid="173"/>
                                        </p:tgtEl>
                                      </p:cBhvr>
                                    </p:animEffect>
                                  </p:childTnLst>
                                </p:cTn>
                              </p:par>
                              <p:par>
                                <p:cTn id="93" presetID="22" presetClass="entr" presetSubtype="8" fill="hold" nodeType="withEffect">
                                  <p:stCondLst>
                                    <p:cond delay="0"/>
                                  </p:stCondLst>
                                  <p:childTnLst>
                                    <p:set>
                                      <p:cBhvr>
                                        <p:cTn id="94" dur="1" fill="hold">
                                          <p:stCondLst>
                                            <p:cond delay="0"/>
                                          </p:stCondLst>
                                        </p:cTn>
                                        <p:tgtEl>
                                          <p:spTgt spid="172"/>
                                        </p:tgtEl>
                                        <p:attrNameLst>
                                          <p:attrName>style.visibility</p:attrName>
                                        </p:attrNameLst>
                                      </p:cBhvr>
                                      <p:to>
                                        <p:strVal val="visible"/>
                                      </p:to>
                                    </p:set>
                                    <p:animEffect transition="in" filter="wipe(left)">
                                      <p:cBhvr>
                                        <p:cTn id="95" dur="500"/>
                                        <p:tgtEl>
                                          <p:spTgt spid="172"/>
                                        </p:tgtEl>
                                      </p:cBhvr>
                                    </p:animEffect>
                                  </p:childTnLst>
                                </p:cTn>
                              </p:par>
                              <p:par>
                                <p:cTn id="96" presetID="22" presetClass="entr" presetSubtype="8" fill="hold" nodeType="with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wipe(left)">
                                      <p:cBhvr>
                                        <p:cTn id="98" dur="500"/>
                                        <p:tgtEl>
                                          <p:spTgt spid="171"/>
                                        </p:tgtEl>
                                      </p:cBhvr>
                                    </p:animEffect>
                                  </p:childTnLst>
                                </p:cTn>
                              </p:par>
                              <p:par>
                                <p:cTn id="99" presetID="22" presetClass="entr" presetSubtype="8" fill="hold" nodeType="withEffect">
                                  <p:stCondLst>
                                    <p:cond delay="0"/>
                                  </p:stCondLst>
                                  <p:childTnLst>
                                    <p:set>
                                      <p:cBhvr>
                                        <p:cTn id="100" dur="1" fill="hold">
                                          <p:stCondLst>
                                            <p:cond delay="0"/>
                                          </p:stCondLst>
                                        </p:cTn>
                                        <p:tgtEl>
                                          <p:spTgt spid="170"/>
                                        </p:tgtEl>
                                        <p:attrNameLst>
                                          <p:attrName>style.visibility</p:attrName>
                                        </p:attrNameLst>
                                      </p:cBhvr>
                                      <p:to>
                                        <p:strVal val="visible"/>
                                      </p:to>
                                    </p:set>
                                    <p:animEffect transition="in" filter="wipe(left)">
                                      <p:cBhvr>
                                        <p:cTn id="101" dur="500"/>
                                        <p:tgtEl>
                                          <p:spTgt spid="170"/>
                                        </p:tgtEl>
                                      </p:cBhvr>
                                    </p:animEffect>
                                  </p:childTnLst>
                                </p:cTn>
                              </p:par>
                              <p:par>
                                <p:cTn id="102" presetID="22" presetClass="entr" presetSubtype="8" fill="hold" nodeType="withEffect">
                                  <p:stCondLst>
                                    <p:cond delay="0"/>
                                  </p:stCondLst>
                                  <p:childTnLst>
                                    <p:set>
                                      <p:cBhvr>
                                        <p:cTn id="103" dur="1" fill="hold">
                                          <p:stCondLst>
                                            <p:cond delay="0"/>
                                          </p:stCondLst>
                                        </p:cTn>
                                        <p:tgtEl>
                                          <p:spTgt spid="174"/>
                                        </p:tgtEl>
                                        <p:attrNameLst>
                                          <p:attrName>style.visibility</p:attrName>
                                        </p:attrNameLst>
                                      </p:cBhvr>
                                      <p:to>
                                        <p:strVal val="visible"/>
                                      </p:to>
                                    </p:set>
                                    <p:animEffect transition="in" filter="wipe(left)">
                                      <p:cBhvr>
                                        <p:cTn id="104" dur="500"/>
                                        <p:tgtEl>
                                          <p:spTgt spid="174"/>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250"/>
                                        </p:tgtEl>
                                        <p:attrNameLst>
                                          <p:attrName>style.visibility</p:attrName>
                                        </p:attrNameLst>
                                      </p:cBhvr>
                                      <p:to>
                                        <p:strVal val="visible"/>
                                      </p:to>
                                    </p:set>
                                    <p:animEffect transition="in" filter="wipe(left)">
                                      <p:cBhvr>
                                        <p:cTn id="108" dur="500"/>
                                        <p:tgtEl>
                                          <p:spTgt spid="250"/>
                                        </p:tgtEl>
                                      </p:cBhvr>
                                    </p:animEffect>
                                  </p:childTnLst>
                                </p:cTn>
                              </p:par>
                              <p:par>
                                <p:cTn id="109" presetID="22" presetClass="entr" presetSubtype="8" fill="hold" nodeType="withEffect">
                                  <p:stCondLst>
                                    <p:cond delay="0"/>
                                  </p:stCondLst>
                                  <p:childTnLst>
                                    <p:set>
                                      <p:cBhvr>
                                        <p:cTn id="110" dur="1" fill="hold">
                                          <p:stCondLst>
                                            <p:cond delay="0"/>
                                          </p:stCondLst>
                                        </p:cTn>
                                        <p:tgtEl>
                                          <p:spTgt spid="222"/>
                                        </p:tgtEl>
                                        <p:attrNameLst>
                                          <p:attrName>style.visibility</p:attrName>
                                        </p:attrNameLst>
                                      </p:cBhvr>
                                      <p:to>
                                        <p:strVal val="visible"/>
                                      </p:to>
                                    </p:set>
                                    <p:animEffect transition="in" filter="wipe(left)">
                                      <p:cBhvr>
                                        <p:cTn id="111" dur="500"/>
                                        <p:tgtEl>
                                          <p:spTgt spid="222"/>
                                        </p:tgtEl>
                                      </p:cBhvr>
                                    </p:animEffect>
                                  </p:childTnLst>
                                </p:cTn>
                              </p:par>
                              <p:par>
                                <p:cTn id="112" presetID="22" presetClass="entr" presetSubtype="8" fill="hold" nodeType="withEffect">
                                  <p:stCondLst>
                                    <p:cond delay="0"/>
                                  </p:stCondLst>
                                  <p:childTnLst>
                                    <p:set>
                                      <p:cBhvr>
                                        <p:cTn id="113" dur="1" fill="hold">
                                          <p:stCondLst>
                                            <p:cond delay="0"/>
                                          </p:stCondLst>
                                        </p:cTn>
                                        <p:tgtEl>
                                          <p:spTgt spid="6"/>
                                        </p:tgtEl>
                                        <p:attrNameLst>
                                          <p:attrName>style.visibility</p:attrName>
                                        </p:attrNameLst>
                                      </p:cBhvr>
                                      <p:to>
                                        <p:strVal val="visible"/>
                                      </p:to>
                                    </p:set>
                                    <p:animEffect transition="in" filter="wipe(left)">
                                      <p:cBhvr>
                                        <p:cTn id="114" dur="500"/>
                                        <p:tgtEl>
                                          <p:spTgt spid="6"/>
                                        </p:tgtEl>
                                      </p:cBhvr>
                                    </p:animEffect>
                                  </p:childTnLst>
                                </p:cTn>
                              </p:par>
                              <p:par>
                                <p:cTn id="115" presetID="22" presetClass="entr" presetSubtype="8" fill="hold" nodeType="withEffect">
                                  <p:stCondLst>
                                    <p:cond delay="0"/>
                                  </p:stCondLst>
                                  <p:childTnLst>
                                    <p:set>
                                      <p:cBhvr>
                                        <p:cTn id="116" dur="1" fill="hold">
                                          <p:stCondLst>
                                            <p:cond delay="0"/>
                                          </p:stCondLst>
                                        </p:cTn>
                                        <p:tgtEl>
                                          <p:spTgt spid="241"/>
                                        </p:tgtEl>
                                        <p:attrNameLst>
                                          <p:attrName>style.visibility</p:attrName>
                                        </p:attrNameLst>
                                      </p:cBhvr>
                                      <p:to>
                                        <p:strVal val="visible"/>
                                      </p:to>
                                    </p:set>
                                    <p:animEffect transition="in" filter="wipe(left)">
                                      <p:cBhvr>
                                        <p:cTn id="117" dur="500"/>
                                        <p:tgtEl>
                                          <p:spTgt spid="241"/>
                                        </p:tgtEl>
                                      </p:cBhvr>
                                    </p:animEffect>
                                  </p:childTnLst>
                                </p:cTn>
                              </p:par>
                              <p:par>
                                <p:cTn id="118" presetID="22" presetClass="entr" presetSubtype="8" fill="hold" nodeType="withEffect">
                                  <p:stCondLst>
                                    <p:cond delay="0"/>
                                  </p:stCondLst>
                                  <p:childTnLst>
                                    <p:set>
                                      <p:cBhvr>
                                        <p:cTn id="119" dur="1" fill="hold">
                                          <p:stCondLst>
                                            <p:cond delay="0"/>
                                          </p:stCondLst>
                                        </p:cTn>
                                        <p:tgtEl>
                                          <p:spTgt spid="260"/>
                                        </p:tgtEl>
                                        <p:attrNameLst>
                                          <p:attrName>style.visibility</p:attrName>
                                        </p:attrNameLst>
                                      </p:cBhvr>
                                      <p:to>
                                        <p:strVal val="visible"/>
                                      </p:to>
                                    </p:set>
                                    <p:animEffect transition="in" filter="wipe(left)">
                                      <p:cBhvr>
                                        <p:cTn id="120" dur="500"/>
                                        <p:tgtEl>
                                          <p:spTgt spid="260"/>
                                        </p:tgtEl>
                                      </p:cBhvr>
                                    </p:animEffect>
                                  </p:childTnLst>
                                </p:cTn>
                              </p:par>
                              <p:par>
                                <p:cTn id="121" presetID="22" presetClass="entr" presetSubtype="4" fill="hold" nodeType="withEffect">
                                  <p:stCondLst>
                                    <p:cond delay="250"/>
                                  </p:stCondLst>
                                  <p:childTnLst>
                                    <p:set>
                                      <p:cBhvr>
                                        <p:cTn id="122" dur="1" fill="hold">
                                          <p:stCondLst>
                                            <p:cond delay="0"/>
                                          </p:stCondLst>
                                        </p:cTn>
                                        <p:tgtEl>
                                          <p:spTgt spid="64"/>
                                        </p:tgtEl>
                                        <p:attrNameLst>
                                          <p:attrName>style.visibility</p:attrName>
                                        </p:attrNameLst>
                                      </p:cBhvr>
                                      <p:to>
                                        <p:strVal val="visible"/>
                                      </p:to>
                                    </p:set>
                                    <p:animEffect transition="in" filter="wipe(down)">
                                      <p:cBhvr>
                                        <p:cTn id="123" dur="500"/>
                                        <p:tgtEl>
                                          <p:spTgt spid="64"/>
                                        </p:tgtEl>
                                      </p:cBhvr>
                                    </p:animEffect>
                                  </p:childTnLst>
                                </p:cTn>
                              </p:par>
                              <p:par>
                                <p:cTn id="124" presetID="10" presetClass="entr" presetSubtype="0" fill="hold" nodeType="withEffect">
                                  <p:stCondLst>
                                    <p:cond delay="0"/>
                                  </p:stCondLst>
                                  <p:childTnLst>
                                    <p:set>
                                      <p:cBhvr>
                                        <p:cTn id="125" dur="1" fill="hold">
                                          <p:stCondLst>
                                            <p:cond delay="0"/>
                                          </p:stCondLst>
                                        </p:cTn>
                                        <p:tgtEl>
                                          <p:spTgt spid="178"/>
                                        </p:tgtEl>
                                        <p:attrNameLst>
                                          <p:attrName>style.visibility</p:attrName>
                                        </p:attrNameLst>
                                      </p:cBhvr>
                                      <p:to>
                                        <p:strVal val="visible"/>
                                      </p:to>
                                    </p:set>
                                    <p:animEffect transition="in" filter="fade">
                                      <p:cBhvr>
                                        <p:cTn id="126" dur="1000"/>
                                        <p:tgtEl>
                                          <p:spTgt spid="178"/>
                                        </p:tgtEl>
                                      </p:cBhvr>
                                    </p:animEffect>
                                  </p:childTnLst>
                                </p:cTn>
                              </p:par>
                              <p:par>
                                <p:cTn id="127" presetID="10" presetClass="entr" presetSubtype="0" fill="hold" nodeType="withEffect">
                                  <p:stCondLst>
                                    <p:cond delay="0"/>
                                  </p:stCondLst>
                                  <p:childTnLst>
                                    <p:set>
                                      <p:cBhvr>
                                        <p:cTn id="128" dur="1" fill="hold">
                                          <p:stCondLst>
                                            <p:cond delay="0"/>
                                          </p:stCondLst>
                                        </p:cTn>
                                        <p:tgtEl>
                                          <p:spTgt spid="204"/>
                                        </p:tgtEl>
                                        <p:attrNameLst>
                                          <p:attrName>style.visibility</p:attrName>
                                        </p:attrNameLst>
                                      </p:cBhvr>
                                      <p:to>
                                        <p:strVal val="visible"/>
                                      </p:to>
                                    </p:set>
                                    <p:animEffect transition="in" filter="fade">
                                      <p:cBhvr>
                                        <p:cTn id="129" dur="1000"/>
                                        <p:tgtEl>
                                          <p:spTgt spid="204"/>
                                        </p:tgtEl>
                                      </p:cBhvr>
                                    </p:animEffect>
                                  </p:childTnLst>
                                </p:cTn>
                              </p:par>
                              <p:par>
                                <p:cTn id="130" presetID="10" presetClass="entr" presetSubtype="0" fill="hold" nodeType="withEffect">
                                  <p:stCondLst>
                                    <p:cond delay="0"/>
                                  </p:stCondLst>
                                  <p:childTnLst>
                                    <p:set>
                                      <p:cBhvr>
                                        <p:cTn id="131" dur="1" fill="hold">
                                          <p:stCondLst>
                                            <p:cond delay="0"/>
                                          </p:stCondLst>
                                        </p:cTn>
                                        <p:tgtEl>
                                          <p:spTgt spid="189"/>
                                        </p:tgtEl>
                                        <p:attrNameLst>
                                          <p:attrName>style.visibility</p:attrName>
                                        </p:attrNameLst>
                                      </p:cBhvr>
                                      <p:to>
                                        <p:strVal val="visible"/>
                                      </p:to>
                                    </p:set>
                                    <p:animEffect transition="in" filter="fade">
                                      <p:cBhvr>
                                        <p:cTn id="132" dur="1000"/>
                                        <p:tgtEl>
                                          <p:spTgt spid="189"/>
                                        </p:tgtEl>
                                      </p:cBhvr>
                                    </p:animEffect>
                                  </p:childTnLst>
                                </p:cTn>
                              </p:par>
                              <p:par>
                                <p:cTn id="133" presetID="10" presetClass="entr" presetSubtype="0" fill="hold" nodeType="withEffect">
                                  <p:stCondLst>
                                    <p:cond delay="0"/>
                                  </p:stCondLst>
                                  <p:childTnLst>
                                    <p:set>
                                      <p:cBhvr>
                                        <p:cTn id="134" dur="1" fill="hold">
                                          <p:stCondLst>
                                            <p:cond delay="0"/>
                                          </p:stCondLst>
                                        </p:cTn>
                                        <p:tgtEl>
                                          <p:spTgt spid="257"/>
                                        </p:tgtEl>
                                        <p:attrNameLst>
                                          <p:attrName>style.visibility</p:attrName>
                                        </p:attrNameLst>
                                      </p:cBhvr>
                                      <p:to>
                                        <p:strVal val="visible"/>
                                      </p:to>
                                    </p:set>
                                    <p:animEffect transition="in" filter="fade">
                                      <p:cBhvr>
                                        <p:cTn id="135" dur="1000"/>
                                        <p:tgtEl>
                                          <p:spTgt spid="25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67"/>
                                        </p:tgtEl>
                                        <p:attrNameLst>
                                          <p:attrName>style.visibility</p:attrName>
                                        </p:attrNameLst>
                                      </p:cBhvr>
                                      <p:to>
                                        <p:strVal val="visible"/>
                                      </p:to>
                                    </p:set>
                                    <p:animEffect transition="in" filter="wipe(left)">
                                      <p:cBhvr>
                                        <p:cTn id="140" dur="500"/>
                                        <p:tgtEl>
                                          <p:spTgt spid="267"/>
                                        </p:tgtEl>
                                      </p:cBhvr>
                                    </p:animEffect>
                                  </p:childTnLst>
                                </p:cTn>
                              </p:par>
                              <p:par>
                                <p:cTn id="141" presetID="22" presetClass="entr" presetSubtype="8" fill="hold" nodeType="with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left)">
                                      <p:cBhvr>
                                        <p:cTn id="143" dur="500"/>
                                        <p:tgtEl>
                                          <p:spTgt spid="269"/>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39"/>
                                        </p:tgtEl>
                                        <p:attrNameLst>
                                          <p:attrName>style.visibility</p:attrName>
                                        </p:attrNameLst>
                                      </p:cBhvr>
                                      <p:to>
                                        <p:strVal val="visible"/>
                                      </p:to>
                                    </p:set>
                                    <p:animEffect transition="in" filter="fade">
                                      <p:cBhvr>
                                        <p:cTn id="147" dur="500"/>
                                        <p:tgtEl>
                                          <p:spTgt spid="139"/>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40"/>
                                        </p:tgtEl>
                                        <p:attrNameLst>
                                          <p:attrName>style.visibility</p:attrName>
                                        </p:attrNameLst>
                                      </p:cBhvr>
                                      <p:to>
                                        <p:strVal val="visible"/>
                                      </p:to>
                                    </p:set>
                                    <p:animEffect transition="in" filter="fade">
                                      <p:cBhvr>
                                        <p:cTn id="150" dur="500"/>
                                        <p:tgtEl>
                                          <p:spTgt spid="14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42"/>
                                        </p:tgtEl>
                                        <p:attrNameLst>
                                          <p:attrName>style.visibility</p:attrName>
                                        </p:attrNameLst>
                                      </p:cBhvr>
                                      <p:to>
                                        <p:strVal val="visible"/>
                                      </p:to>
                                    </p:set>
                                    <p:animEffect transition="in" filter="fade">
                                      <p:cBhvr>
                                        <p:cTn id="153" dur="500"/>
                                        <p:tgtEl>
                                          <p:spTgt spid="14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fade">
                                      <p:cBhvr>
                                        <p:cTn id="156" dur="500"/>
                                        <p:tgtEl>
                                          <p:spTgt spid="14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5"/>
                                        </p:tgtEl>
                                        <p:attrNameLst>
                                          <p:attrName>style.visibility</p:attrName>
                                        </p:attrNameLst>
                                      </p:cBhvr>
                                      <p:to>
                                        <p:strVal val="visible"/>
                                      </p:to>
                                    </p:set>
                                    <p:animEffect transition="in" filter="fade">
                                      <p:cBhvr>
                                        <p:cTn id="159" dur="500"/>
                                        <p:tgtEl>
                                          <p:spTgt spid="14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fade">
                                      <p:cBhvr>
                                        <p:cTn id="162" dur="500"/>
                                        <p:tgtEl>
                                          <p:spTgt spid="144"/>
                                        </p:tgtEl>
                                      </p:cBhvr>
                                    </p:animEffect>
                                  </p:childTnLst>
                                </p:cTn>
                              </p:par>
                            </p:childTnLst>
                          </p:cTn>
                        </p:par>
                        <p:par>
                          <p:cTn id="163" fill="hold">
                            <p:stCondLst>
                              <p:cond delay="1000"/>
                            </p:stCondLst>
                            <p:childTnLst>
                              <p:par>
                                <p:cTn id="164" presetID="10" presetClass="entr" presetSubtype="0" fill="hold" grpId="0" nodeType="afterEffect">
                                  <p:stCondLst>
                                    <p:cond delay="0"/>
                                  </p:stCondLst>
                                  <p:childTnLst>
                                    <p:set>
                                      <p:cBhvr>
                                        <p:cTn id="165" dur="1" fill="hold">
                                          <p:stCondLst>
                                            <p:cond delay="0"/>
                                          </p:stCondLst>
                                        </p:cTn>
                                        <p:tgtEl>
                                          <p:spTgt spid="146"/>
                                        </p:tgtEl>
                                        <p:attrNameLst>
                                          <p:attrName>style.visibility</p:attrName>
                                        </p:attrNameLst>
                                      </p:cBhvr>
                                      <p:to>
                                        <p:strVal val="visible"/>
                                      </p:to>
                                    </p:set>
                                    <p:animEffect transition="in" filter="fade">
                                      <p:cBhvr>
                                        <p:cTn id="166" dur="500"/>
                                        <p:tgtEl>
                                          <p:spTgt spid="14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17"/>
                                        </p:tgtEl>
                                        <p:attrNameLst>
                                          <p:attrName>style.visibility</p:attrName>
                                        </p:attrNameLst>
                                      </p:cBhvr>
                                      <p:to>
                                        <p:strVal val="visible"/>
                                      </p:to>
                                    </p:set>
                                    <p:animEffect transition="in" filter="fade">
                                      <p:cBhvr>
                                        <p:cTn id="169" dur="500"/>
                                        <p:tgtEl>
                                          <p:spTgt spid="21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8"/>
                                        </p:tgtEl>
                                        <p:attrNameLst>
                                          <p:attrName>style.visibility</p:attrName>
                                        </p:attrNameLst>
                                      </p:cBhvr>
                                      <p:to>
                                        <p:strVal val="visible"/>
                                      </p:to>
                                    </p:set>
                                    <p:animEffect transition="in" filter="fade">
                                      <p:cBhvr>
                                        <p:cTn id="172" dur="500"/>
                                        <p:tgtEl>
                                          <p:spTgt spid="14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8"/>
                                        </p:tgtEl>
                                        <p:attrNameLst>
                                          <p:attrName>style.visibility</p:attrName>
                                        </p:attrNameLst>
                                      </p:cBhvr>
                                      <p:to>
                                        <p:strVal val="visible"/>
                                      </p:to>
                                    </p:set>
                                    <p:animEffect transition="in" filter="fade">
                                      <p:cBhvr>
                                        <p:cTn id="175" dur="500"/>
                                        <p:tgtEl>
                                          <p:spTgt spid="138"/>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nodeType="clickEffect">
                                  <p:stCondLst>
                                    <p:cond delay="0"/>
                                  </p:stCondLst>
                                  <p:childTnLst>
                                    <p:set>
                                      <p:cBhvr>
                                        <p:cTn id="179" dur="1" fill="hold">
                                          <p:stCondLst>
                                            <p:cond delay="0"/>
                                          </p:stCondLst>
                                        </p:cTn>
                                        <p:tgtEl>
                                          <p:spTgt spid="229"/>
                                        </p:tgtEl>
                                        <p:attrNameLst>
                                          <p:attrName>style.visibility</p:attrName>
                                        </p:attrNameLst>
                                      </p:cBhvr>
                                      <p:to>
                                        <p:strVal val="visible"/>
                                      </p:to>
                                    </p:set>
                                    <p:animEffect transition="in" filter="wipe(down)">
                                      <p:cBhvr>
                                        <p:cTn id="180" dur="500"/>
                                        <p:tgtEl>
                                          <p:spTgt spid="229"/>
                                        </p:tgtEl>
                                      </p:cBhvr>
                                    </p:animEffect>
                                  </p:childTnLst>
                                </p:cTn>
                              </p:par>
                            </p:childTnLst>
                          </p:cTn>
                        </p:par>
                        <p:par>
                          <p:cTn id="181" fill="hold">
                            <p:stCondLst>
                              <p:cond delay="500"/>
                            </p:stCondLst>
                            <p:childTnLst>
                              <p:par>
                                <p:cTn id="182" presetID="10" presetClass="entr" presetSubtype="0" fill="hold" grpId="0" nodeType="afterEffect">
                                  <p:stCondLst>
                                    <p:cond delay="0"/>
                                  </p:stCondLst>
                                  <p:childTnLst>
                                    <p:set>
                                      <p:cBhvr>
                                        <p:cTn id="183" dur="1" fill="hold">
                                          <p:stCondLst>
                                            <p:cond delay="0"/>
                                          </p:stCondLst>
                                        </p:cTn>
                                        <p:tgtEl>
                                          <p:spTgt spid="225"/>
                                        </p:tgtEl>
                                        <p:attrNameLst>
                                          <p:attrName>style.visibility</p:attrName>
                                        </p:attrNameLst>
                                      </p:cBhvr>
                                      <p:to>
                                        <p:strVal val="visible"/>
                                      </p:to>
                                    </p:set>
                                    <p:animEffect transition="in" filter="fade">
                                      <p:cBhvr>
                                        <p:cTn id="184" dur="500"/>
                                        <p:tgtEl>
                                          <p:spTgt spid="22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24"/>
                                        </p:tgtEl>
                                        <p:attrNameLst>
                                          <p:attrName>style.visibility</p:attrName>
                                        </p:attrNameLst>
                                      </p:cBhvr>
                                      <p:to>
                                        <p:strVal val="visible"/>
                                      </p:to>
                                    </p:set>
                                    <p:animEffect transition="in" filter="fade">
                                      <p:cBhvr>
                                        <p:cTn id="187" dur="500"/>
                                        <p:tgtEl>
                                          <p:spTgt spid="224"/>
                                        </p:tgtEl>
                                      </p:cBhvr>
                                    </p:animEffect>
                                  </p:childTnLst>
                                </p:cTn>
                              </p:par>
                              <p:par>
                                <p:cTn id="188" presetID="10" presetClass="entr" presetSubtype="0" fill="hold" nodeType="withEffect">
                                  <p:stCondLst>
                                    <p:cond delay="0"/>
                                  </p:stCondLst>
                                  <p:childTnLst>
                                    <p:set>
                                      <p:cBhvr>
                                        <p:cTn id="189" dur="1" fill="hold">
                                          <p:stCondLst>
                                            <p:cond delay="0"/>
                                          </p:stCondLst>
                                        </p:cTn>
                                        <p:tgtEl>
                                          <p:spTgt spid="227"/>
                                        </p:tgtEl>
                                        <p:attrNameLst>
                                          <p:attrName>style.visibility</p:attrName>
                                        </p:attrNameLst>
                                      </p:cBhvr>
                                      <p:to>
                                        <p:strVal val="visible"/>
                                      </p:to>
                                    </p:set>
                                    <p:animEffect transition="in" filter="fade">
                                      <p:cBhvr>
                                        <p:cTn id="190" dur="500"/>
                                        <p:tgtEl>
                                          <p:spTgt spid="22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26"/>
                                        </p:tgtEl>
                                        <p:attrNameLst>
                                          <p:attrName>style.visibility</p:attrName>
                                        </p:attrNameLst>
                                      </p:cBhvr>
                                      <p:to>
                                        <p:strVal val="visible"/>
                                      </p:to>
                                    </p:set>
                                    <p:animEffect transition="in" filter="fade">
                                      <p:cBhvr>
                                        <p:cTn id="193" dur="500"/>
                                        <p:tgtEl>
                                          <p:spTgt spid="22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23"/>
                                        </p:tgtEl>
                                        <p:attrNameLst>
                                          <p:attrName>style.visibility</p:attrName>
                                        </p:attrNameLst>
                                      </p:cBhvr>
                                      <p:to>
                                        <p:strVal val="visible"/>
                                      </p:to>
                                    </p:set>
                                    <p:animEffect transition="in" filter="fade">
                                      <p:cBhvr>
                                        <p:cTn id="196" dur="500"/>
                                        <p:tgtEl>
                                          <p:spTgt spid="223"/>
                                        </p:tgtEl>
                                      </p:cBhvr>
                                    </p:animEffect>
                                  </p:childTnLst>
                                </p:cTn>
                              </p:par>
                            </p:childTnLst>
                          </p:cTn>
                        </p:par>
                        <p:par>
                          <p:cTn id="197" fill="hold">
                            <p:stCondLst>
                              <p:cond delay="1000"/>
                            </p:stCondLst>
                            <p:childTnLst>
                              <p:par>
                                <p:cTn id="198" presetID="22" presetClass="entr" presetSubtype="8" fill="hold" nodeType="afterEffect">
                                  <p:stCondLst>
                                    <p:cond delay="0"/>
                                  </p:stCondLst>
                                  <p:childTnLst>
                                    <p:set>
                                      <p:cBhvr>
                                        <p:cTn id="199" dur="1" fill="hold">
                                          <p:stCondLst>
                                            <p:cond delay="0"/>
                                          </p:stCondLst>
                                        </p:cTn>
                                        <p:tgtEl>
                                          <p:spTgt spid="195"/>
                                        </p:tgtEl>
                                        <p:attrNameLst>
                                          <p:attrName>style.visibility</p:attrName>
                                        </p:attrNameLst>
                                      </p:cBhvr>
                                      <p:to>
                                        <p:strVal val="visible"/>
                                      </p:to>
                                    </p:set>
                                    <p:animEffect transition="in" filter="wipe(left)">
                                      <p:cBhvr>
                                        <p:cTn id="200" dur="500"/>
                                        <p:tgtEl>
                                          <p:spTgt spid="195"/>
                                        </p:tgtEl>
                                      </p:cBhvr>
                                    </p:animEffect>
                                  </p:childTnLst>
                                </p:cTn>
                              </p:par>
                              <p:par>
                                <p:cTn id="201" presetID="22" presetClass="entr" presetSubtype="1" fill="hold" nodeType="withEffect">
                                  <p:stCondLst>
                                    <p:cond delay="0"/>
                                  </p:stCondLst>
                                  <p:childTnLst>
                                    <p:set>
                                      <p:cBhvr>
                                        <p:cTn id="202" dur="1" fill="hold">
                                          <p:stCondLst>
                                            <p:cond delay="0"/>
                                          </p:stCondLst>
                                        </p:cTn>
                                        <p:tgtEl>
                                          <p:spTgt spid="268"/>
                                        </p:tgtEl>
                                        <p:attrNameLst>
                                          <p:attrName>style.visibility</p:attrName>
                                        </p:attrNameLst>
                                      </p:cBhvr>
                                      <p:to>
                                        <p:strVal val="visible"/>
                                      </p:to>
                                    </p:set>
                                    <p:animEffect transition="in" filter="wipe(up)">
                                      <p:cBhvr>
                                        <p:cTn id="203" dur="500"/>
                                        <p:tgtEl>
                                          <p:spTgt spid="268"/>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33"/>
                                        </p:tgtEl>
                                        <p:attrNameLst>
                                          <p:attrName>style.visibility</p:attrName>
                                        </p:attrNameLst>
                                      </p:cBhvr>
                                      <p:to>
                                        <p:strVal val="visible"/>
                                      </p:to>
                                    </p:set>
                                    <p:animEffect transition="in" filter="fade">
                                      <p:cBhvr>
                                        <p:cTn id="206" dur="500"/>
                                        <p:tgtEl>
                                          <p:spTgt spid="133"/>
                                        </p:tgtEl>
                                      </p:cBhvr>
                                    </p:animEffect>
                                  </p:childTnLst>
                                </p:cTn>
                              </p:par>
                              <p:par>
                                <p:cTn id="207" presetID="22" presetClass="entr" presetSubtype="2" fill="hold" nodeType="withEffect">
                                  <p:stCondLst>
                                    <p:cond delay="0"/>
                                  </p:stCondLst>
                                  <p:childTnLst>
                                    <p:set>
                                      <p:cBhvr>
                                        <p:cTn id="208" dur="1" fill="hold">
                                          <p:stCondLst>
                                            <p:cond delay="0"/>
                                          </p:stCondLst>
                                        </p:cTn>
                                        <p:tgtEl>
                                          <p:spTgt spid="196"/>
                                        </p:tgtEl>
                                        <p:attrNameLst>
                                          <p:attrName>style.visibility</p:attrName>
                                        </p:attrNameLst>
                                      </p:cBhvr>
                                      <p:to>
                                        <p:strVal val="visible"/>
                                      </p:to>
                                    </p:set>
                                    <p:animEffect transition="in" filter="wipe(right)">
                                      <p:cBhvr>
                                        <p:cTn id="209" dur="500"/>
                                        <p:tgtEl>
                                          <p:spTgt spid="196"/>
                                        </p:tgtEl>
                                      </p:cBhvr>
                                    </p:animEffect>
                                  </p:childTnLst>
                                </p:cTn>
                              </p:par>
                              <p:par>
                                <p:cTn id="210" presetID="22" presetClass="entr" presetSubtype="2" fill="hold" nodeType="withEffect">
                                  <p:stCondLst>
                                    <p:cond delay="0"/>
                                  </p:stCondLst>
                                  <p:childTnLst>
                                    <p:set>
                                      <p:cBhvr>
                                        <p:cTn id="211" dur="1" fill="hold">
                                          <p:stCondLst>
                                            <p:cond delay="0"/>
                                          </p:stCondLst>
                                        </p:cTn>
                                        <p:tgtEl>
                                          <p:spTgt spid="231"/>
                                        </p:tgtEl>
                                        <p:attrNameLst>
                                          <p:attrName>style.visibility</p:attrName>
                                        </p:attrNameLst>
                                      </p:cBhvr>
                                      <p:to>
                                        <p:strVal val="visible"/>
                                      </p:to>
                                    </p:set>
                                    <p:animEffect transition="in" filter="wipe(right)">
                                      <p:cBhvr>
                                        <p:cTn id="212" dur="500"/>
                                        <p:tgtEl>
                                          <p:spTgt spid="231"/>
                                        </p:tgtEl>
                                      </p:cBhvr>
                                    </p:animEffect>
                                  </p:childTnLst>
                                </p:cTn>
                              </p:par>
                              <p:par>
                                <p:cTn id="213" presetID="22" presetClass="entr" presetSubtype="4" fill="hold" nodeType="withEffect">
                                  <p:stCondLst>
                                    <p:cond delay="0"/>
                                  </p:stCondLst>
                                  <p:childTnLst>
                                    <p:set>
                                      <p:cBhvr>
                                        <p:cTn id="214" dur="1" fill="hold">
                                          <p:stCondLst>
                                            <p:cond delay="0"/>
                                          </p:stCondLst>
                                        </p:cTn>
                                        <p:tgtEl>
                                          <p:spTgt spid="209"/>
                                        </p:tgtEl>
                                        <p:attrNameLst>
                                          <p:attrName>style.visibility</p:attrName>
                                        </p:attrNameLst>
                                      </p:cBhvr>
                                      <p:to>
                                        <p:strVal val="visible"/>
                                      </p:to>
                                    </p:set>
                                    <p:animEffect transition="in" filter="wipe(down)">
                                      <p:cBhvr>
                                        <p:cTn id="215" dur="500"/>
                                        <p:tgtEl>
                                          <p:spTgt spid="209"/>
                                        </p:tgtEl>
                                      </p:cBhvr>
                                    </p:animEffect>
                                  </p:childTnLst>
                                </p:cTn>
                              </p:par>
                              <p:par>
                                <p:cTn id="216" presetID="22" presetClass="entr" presetSubtype="4" fill="hold" nodeType="withEffect">
                                  <p:stCondLst>
                                    <p:cond delay="0"/>
                                  </p:stCondLst>
                                  <p:childTnLst>
                                    <p:set>
                                      <p:cBhvr>
                                        <p:cTn id="217" dur="1" fill="hold">
                                          <p:stCondLst>
                                            <p:cond delay="0"/>
                                          </p:stCondLst>
                                        </p:cTn>
                                        <p:tgtEl>
                                          <p:spTgt spid="210"/>
                                        </p:tgtEl>
                                        <p:attrNameLst>
                                          <p:attrName>style.visibility</p:attrName>
                                        </p:attrNameLst>
                                      </p:cBhvr>
                                      <p:to>
                                        <p:strVal val="visible"/>
                                      </p:to>
                                    </p:set>
                                    <p:animEffect transition="in" filter="wipe(down)">
                                      <p:cBhvr>
                                        <p:cTn id="218" dur="500"/>
                                        <p:tgtEl>
                                          <p:spTgt spid="210"/>
                                        </p:tgtEl>
                                      </p:cBhvr>
                                    </p:animEffect>
                                  </p:childTnLst>
                                </p:cTn>
                              </p:par>
                            </p:childTnLst>
                          </p:cTn>
                        </p:par>
                        <p:par>
                          <p:cTn id="219" fill="hold">
                            <p:stCondLst>
                              <p:cond delay="1500"/>
                            </p:stCondLst>
                            <p:childTnLst>
                              <p:par>
                                <p:cTn id="220" presetID="10" presetClass="entr" presetSubtype="0" fill="hold" grpId="0" nodeType="afterEffect">
                                  <p:stCondLst>
                                    <p:cond delay="0"/>
                                  </p:stCondLst>
                                  <p:childTnLst>
                                    <p:set>
                                      <p:cBhvr>
                                        <p:cTn id="221" dur="1" fill="hold">
                                          <p:stCondLst>
                                            <p:cond delay="0"/>
                                          </p:stCondLst>
                                        </p:cTn>
                                        <p:tgtEl>
                                          <p:spTgt spid="207"/>
                                        </p:tgtEl>
                                        <p:attrNameLst>
                                          <p:attrName>style.visibility</p:attrName>
                                        </p:attrNameLst>
                                      </p:cBhvr>
                                      <p:to>
                                        <p:strVal val="visible"/>
                                      </p:to>
                                    </p:set>
                                    <p:animEffect transition="in" filter="fade">
                                      <p:cBhvr>
                                        <p:cTn id="222" dur="500"/>
                                        <p:tgtEl>
                                          <p:spTgt spid="207"/>
                                        </p:tgtEl>
                                      </p:cBhvr>
                                    </p:animEffect>
                                  </p:childTnLst>
                                </p:cTn>
                              </p:par>
                              <p:par>
                                <p:cTn id="223" presetID="10" presetClass="entr" presetSubtype="0" fill="hold" nodeType="withEffect">
                                  <p:stCondLst>
                                    <p:cond delay="0"/>
                                  </p:stCondLst>
                                  <p:childTnLst>
                                    <p:set>
                                      <p:cBhvr>
                                        <p:cTn id="224" dur="1" fill="hold">
                                          <p:stCondLst>
                                            <p:cond delay="0"/>
                                          </p:stCondLst>
                                        </p:cTn>
                                        <p:tgtEl>
                                          <p:spTgt spid="208"/>
                                        </p:tgtEl>
                                        <p:attrNameLst>
                                          <p:attrName>style.visibility</p:attrName>
                                        </p:attrNameLst>
                                      </p:cBhvr>
                                      <p:to>
                                        <p:strVal val="visible"/>
                                      </p:to>
                                    </p:set>
                                    <p:animEffect transition="in" filter="fade">
                                      <p:cBhvr>
                                        <p:cTn id="225" dur="500"/>
                                        <p:tgtEl>
                                          <p:spTgt spid="208"/>
                                        </p:tgtEl>
                                      </p:cBhvr>
                                    </p:animEffect>
                                  </p:childTnLst>
                                </p:cTn>
                              </p:par>
                            </p:childTnLst>
                          </p:cTn>
                        </p:par>
                        <p:par>
                          <p:cTn id="226" fill="hold">
                            <p:stCondLst>
                              <p:cond delay="2000"/>
                            </p:stCondLst>
                            <p:childTnLst>
                              <p:par>
                                <p:cTn id="227" presetID="22" presetClass="entr" presetSubtype="8" fill="hold" nodeType="afterEffect">
                                  <p:stCondLst>
                                    <p:cond delay="0"/>
                                  </p:stCondLst>
                                  <p:childTnLst>
                                    <p:set>
                                      <p:cBhvr>
                                        <p:cTn id="228" dur="1" fill="hold">
                                          <p:stCondLst>
                                            <p:cond delay="0"/>
                                          </p:stCondLst>
                                        </p:cTn>
                                        <p:tgtEl>
                                          <p:spTgt spid="137"/>
                                        </p:tgtEl>
                                        <p:attrNameLst>
                                          <p:attrName>style.visibility</p:attrName>
                                        </p:attrNameLst>
                                      </p:cBhvr>
                                      <p:to>
                                        <p:strVal val="visible"/>
                                      </p:to>
                                    </p:set>
                                    <p:animEffect transition="in" filter="wipe(left)">
                                      <p:cBhvr>
                                        <p:cTn id="229" dur="500"/>
                                        <p:tgtEl>
                                          <p:spTgt spid="137"/>
                                        </p:tgtEl>
                                      </p:cBhvr>
                                    </p:animEffect>
                                  </p:childTnLst>
                                </p:cTn>
                              </p:par>
                            </p:childTnLst>
                          </p:cTn>
                        </p:par>
                      </p:childTnLst>
                    </p:cTn>
                  </p:par>
                  <p:par>
                    <p:cTn id="230" fill="hold">
                      <p:stCondLst>
                        <p:cond delay="indefinite"/>
                      </p:stCondLst>
                      <p:childTnLst>
                        <p:par>
                          <p:cTn id="231" fill="hold">
                            <p:stCondLst>
                              <p:cond delay="0"/>
                            </p:stCondLst>
                            <p:childTnLst>
                              <p:par>
                                <p:cTn id="232" presetID="47" presetClass="entr" presetSubtype="0" fill="hold" nodeType="clickEffect">
                                  <p:stCondLst>
                                    <p:cond delay="0"/>
                                  </p:stCondLst>
                                  <p:childTnLst>
                                    <p:set>
                                      <p:cBhvr>
                                        <p:cTn id="233" dur="1" fill="hold">
                                          <p:stCondLst>
                                            <p:cond delay="0"/>
                                          </p:stCondLst>
                                        </p:cTn>
                                        <p:tgtEl>
                                          <p:spTgt spid="31"/>
                                        </p:tgtEl>
                                        <p:attrNameLst>
                                          <p:attrName>style.visibility</p:attrName>
                                        </p:attrNameLst>
                                      </p:cBhvr>
                                      <p:to>
                                        <p:strVal val="visible"/>
                                      </p:to>
                                    </p:set>
                                    <p:animEffect transition="in" filter="fade">
                                      <p:cBhvr>
                                        <p:cTn id="234" dur="1000"/>
                                        <p:tgtEl>
                                          <p:spTgt spid="31"/>
                                        </p:tgtEl>
                                      </p:cBhvr>
                                    </p:animEffect>
                                    <p:anim calcmode="lin" valueType="num">
                                      <p:cBhvr>
                                        <p:cTn id="235" dur="1000" fill="hold"/>
                                        <p:tgtEl>
                                          <p:spTgt spid="31"/>
                                        </p:tgtEl>
                                        <p:attrNameLst>
                                          <p:attrName>ppt_x</p:attrName>
                                        </p:attrNameLst>
                                      </p:cBhvr>
                                      <p:tavLst>
                                        <p:tav tm="0">
                                          <p:val>
                                            <p:strVal val="#ppt_x"/>
                                          </p:val>
                                        </p:tav>
                                        <p:tav tm="100000">
                                          <p:val>
                                            <p:strVal val="#ppt_x"/>
                                          </p:val>
                                        </p:tav>
                                      </p:tavLst>
                                    </p:anim>
                                    <p:anim calcmode="lin" valueType="num">
                                      <p:cBhvr>
                                        <p:cTn id="236" dur="1000" fill="hold"/>
                                        <p:tgtEl>
                                          <p:spTgt spid="31"/>
                                        </p:tgtEl>
                                        <p:attrNameLst>
                                          <p:attrName>ppt_y</p:attrName>
                                        </p:attrNameLst>
                                      </p:cBhvr>
                                      <p:tavLst>
                                        <p:tav tm="0">
                                          <p:val>
                                            <p:strVal val="#ppt_y-.1"/>
                                          </p:val>
                                        </p:tav>
                                        <p:tav tm="100000">
                                          <p:val>
                                            <p:strVal val="#ppt_y"/>
                                          </p:val>
                                        </p:tav>
                                      </p:tavLst>
                                    </p:anim>
                                  </p:childTnLst>
                                </p:cTn>
                              </p:par>
                            </p:childTnLst>
                          </p:cTn>
                        </p:par>
                        <p:par>
                          <p:cTn id="237" fill="hold">
                            <p:stCondLst>
                              <p:cond delay="1000"/>
                            </p:stCondLst>
                            <p:childTnLst>
                              <p:par>
                                <p:cTn id="238" presetID="16" presetClass="entr" presetSubtype="21" fill="hold" nodeType="afterEffect">
                                  <p:stCondLst>
                                    <p:cond delay="0"/>
                                  </p:stCondLst>
                                  <p:childTnLst>
                                    <p:set>
                                      <p:cBhvr>
                                        <p:cTn id="239" dur="1" fill="hold">
                                          <p:stCondLst>
                                            <p:cond delay="0"/>
                                          </p:stCondLst>
                                        </p:cTn>
                                        <p:tgtEl>
                                          <p:spTgt spid="266"/>
                                        </p:tgtEl>
                                        <p:attrNameLst>
                                          <p:attrName>style.visibility</p:attrName>
                                        </p:attrNameLst>
                                      </p:cBhvr>
                                      <p:to>
                                        <p:strVal val="visible"/>
                                      </p:to>
                                    </p:set>
                                    <p:animEffect transition="in" filter="barn(inVertical)">
                                      <p:cBhvr>
                                        <p:cTn id="240" dur="500"/>
                                        <p:tgtEl>
                                          <p:spTgt spid="266"/>
                                        </p:tgtEl>
                                      </p:cBhvr>
                                    </p:animEffect>
                                  </p:childTnLst>
                                </p:cTn>
                              </p:par>
                            </p:childTnLst>
                          </p:cTn>
                        </p:par>
                        <p:par>
                          <p:cTn id="241" fill="hold">
                            <p:stCondLst>
                              <p:cond delay="1500"/>
                            </p:stCondLst>
                            <p:childTnLst>
                              <p:par>
                                <p:cTn id="242" presetID="22" presetClass="entr" presetSubtype="8" fill="hold" nodeType="afterEffect">
                                  <p:stCondLst>
                                    <p:cond delay="0"/>
                                  </p:stCondLst>
                                  <p:childTnLst>
                                    <p:set>
                                      <p:cBhvr>
                                        <p:cTn id="243" dur="1" fill="hold">
                                          <p:stCondLst>
                                            <p:cond delay="0"/>
                                          </p:stCondLst>
                                        </p:cTn>
                                        <p:tgtEl>
                                          <p:spTgt spid="265"/>
                                        </p:tgtEl>
                                        <p:attrNameLst>
                                          <p:attrName>style.visibility</p:attrName>
                                        </p:attrNameLst>
                                      </p:cBhvr>
                                      <p:to>
                                        <p:strVal val="visible"/>
                                      </p:to>
                                    </p:set>
                                    <p:animEffect transition="in" filter="wipe(left)">
                                      <p:cBhvr>
                                        <p:cTn id="244" dur="500"/>
                                        <p:tgtEl>
                                          <p:spTgt spid="265"/>
                                        </p:tgtEl>
                                      </p:cBhvr>
                                    </p:animEffect>
                                  </p:childTnLst>
                                </p:cTn>
                              </p:par>
                            </p:childTnLst>
                          </p:cTn>
                        </p:par>
                        <p:par>
                          <p:cTn id="245" fill="hold">
                            <p:stCondLst>
                              <p:cond delay="2000"/>
                            </p:stCondLst>
                            <p:childTnLst>
                              <p:par>
                                <p:cTn id="246" presetID="10" presetClass="entr" presetSubtype="0" fill="hold" grpId="0" nodeType="afterEffect">
                                  <p:stCondLst>
                                    <p:cond delay="0"/>
                                  </p:stCondLst>
                                  <p:childTnLst>
                                    <p:set>
                                      <p:cBhvr>
                                        <p:cTn id="247" dur="1" fill="hold">
                                          <p:stCondLst>
                                            <p:cond delay="0"/>
                                          </p:stCondLst>
                                        </p:cTn>
                                        <p:tgtEl>
                                          <p:spTgt spid="164"/>
                                        </p:tgtEl>
                                        <p:attrNameLst>
                                          <p:attrName>style.visibility</p:attrName>
                                        </p:attrNameLst>
                                      </p:cBhvr>
                                      <p:to>
                                        <p:strVal val="visible"/>
                                      </p:to>
                                    </p:set>
                                    <p:animEffect transition="in" filter="fade">
                                      <p:cBhvr>
                                        <p:cTn id="24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7" grpId="0" animBg="1"/>
      <p:bldP spid="207" grpId="0"/>
      <p:bldP spid="215" grpId="0" animBg="1"/>
      <p:bldP spid="220" grpId="0"/>
      <p:bldP spid="133" grpId="0"/>
      <p:bldP spid="164" grpId="0"/>
      <p:bldP spid="223" grpId="0" animBg="1"/>
      <p:bldP spid="224" grpId="0"/>
      <p:bldP spid="225" grpId="0"/>
      <p:bldP spid="226" grpId="0"/>
      <p:bldP spid="138" grpId="0" animBg="1"/>
      <p:bldP spid="139" grpId="0" animBg="1"/>
      <p:bldP spid="140" grpId="0" animBg="1"/>
      <p:bldP spid="142" grpId="0"/>
      <p:bldP spid="143" grpId="0"/>
      <p:bldP spid="144" grpId="0" animBg="1"/>
      <p:bldP spid="145" grpId="0" animBg="1"/>
      <p:bldP spid="146" grpId="0"/>
      <p:bldP spid="148" grpId="0"/>
      <p:bldP spid="217" grpId="0"/>
      <p:bldP spid="149" grpId="0" animBg="1"/>
      <p:bldP spid="150" grpId="0" animBg="1"/>
      <p:bldP spid="151" grpId="0"/>
      <p:bldP spid="152" grpId="0"/>
      <p:bldP spid="153" grpId="0"/>
      <p:bldP spid="154" grpId="0"/>
      <p:bldP spid="155" grpId="0"/>
      <p:bldP spid="157" grpId="0" animBg="1"/>
      <p:bldP spid="158" grpId="0"/>
      <p:bldP spid="1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A0B9-EB8F-5E47-116A-FCBD05AB928D}"/>
              </a:ext>
            </a:extLst>
          </p:cNvPr>
          <p:cNvSpPr>
            <a:spLocks noGrp="1"/>
          </p:cNvSpPr>
          <p:nvPr>
            <p:ph type="title"/>
          </p:nvPr>
        </p:nvSpPr>
        <p:spPr>
          <a:xfrm>
            <a:off x="685801" y="609600"/>
            <a:ext cx="10131425" cy="908649"/>
          </a:xfrm>
        </p:spPr>
        <p:txBody>
          <a:bodyPr/>
          <a:lstStyle/>
          <a:p>
            <a:r>
              <a:rPr lang="es-ES_tradnl" b="1" dirty="0">
                <a:effectLst/>
                <a:latin typeface="Helvetica Neue" panose="02000503000000020004" pitchFamily="2" charset="0"/>
              </a:rPr>
              <a:t>Roles y Responsabilidades</a:t>
            </a:r>
            <a:endParaRPr lang="es-ES_tradnl" dirty="0"/>
          </a:p>
        </p:txBody>
      </p:sp>
      <p:sp>
        <p:nvSpPr>
          <p:cNvPr id="3" name="Content Placeholder 2">
            <a:extLst>
              <a:ext uri="{FF2B5EF4-FFF2-40B4-BE49-F238E27FC236}">
                <a16:creationId xmlns:a16="http://schemas.microsoft.com/office/drawing/2014/main" id="{2E50CB54-2792-0CEE-73E0-83ADC1528A55}"/>
              </a:ext>
            </a:extLst>
          </p:cNvPr>
          <p:cNvSpPr>
            <a:spLocks noGrp="1"/>
          </p:cNvSpPr>
          <p:nvPr>
            <p:ph idx="1"/>
          </p:nvPr>
        </p:nvSpPr>
        <p:spPr>
          <a:xfrm>
            <a:off x="685801" y="1797170"/>
            <a:ext cx="10847716" cy="4451230"/>
          </a:xfrm>
        </p:spPr>
        <p:txBody>
          <a:bodyPr>
            <a:normAutofit fontScale="92500" lnSpcReduction="20000"/>
          </a:bodyPr>
          <a:lstStyle/>
          <a:p>
            <a:r>
              <a:rPr lang="es-ES_tradnl" sz="1900" b="1" i="1" dirty="0">
                <a:solidFill>
                  <a:schemeClr val="tx2">
                    <a:lumMod val="75000"/>
                  </a:schemeClr>
                </a:solidFill>
                <a:effectLst/>
                <a:latin typeface="Helvetica Neue" panose="02000503000000020004" pitchFamily="2" charset="0"/>
              </a:rPr>
              <a:t>Security </a:t>
            </a:r>
            <a:r>
              <a:rPr lang="es-ES_tradnl" sz="1900" b="1" i="1" dirty="0" err="1">
                <a:solidFill>
                  <a:schemeClr val="tx2">
                    <a:lumMod val="75000"/>
                  </a:schemeClr>
                </a:solidFill>
                <a:effectLst/>
                <a:latin typeface="Helvetica Neue" panose="02000503000000020004" pitchFamily="2" charset="0"/>
              </a:rPr>
              <a:t>Leadership</a:t>
            </a:r>
            <a:r>
              <a:rPr lang="es-ES_tradnl" sz="1900" b="1" i="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Estos roles frecuentemente abarcan funciones, asegurando que los equipos coordinen entre sí. También proporcionan priorización y establecen normas culturales, políticas y estándares para la seguridad.</a:t>
            </a:r>
          </a:p>
          <a:p>
            <a:r>
              <a:rPr lang="es-ES_tradnl" sz="1900" b="1" i="1" dirty="0">
                <a:solidFill>
                  <a:schemeClr val="tx2">
                    <a:lumMod val="75000"/>
                  </a:schemeClr>
                </a:solidFill>
                <a:effectLst/>
                <a:latin typeface="Helvetica Neue" panose="02000503000000020004" pitchFamily="2" charset="0"/>
              </a:rPr>
              <a:t>Security Architect: </a:t>
            </a:r>
            <a:r>
              <a:rPr lang="es-ES_tradnl" dirty="0">
                <a:effectLst/>
                <a:latin typeface="Helvetica Neue" panose="02000503000000020004" pitchFamily="2" charset="0"/>
              </a:rPr>
              <a:t>Estos roles abarcan funciones y proporcionan una capacidad clave de gobernanza para garantizar que todas las funciones técnicas trabajen armónicamente dentro de una arquitectura consistente.</a:t>
            </a:r>
          </a:p>
          <a:p>
            <a:r>
              <a:rPr lang="es-ES_tradnl" b="1" i="1" dirty="0">
                <a:solidFill>
                  <a:schemeClr val="tx2">
                    <a:lumMod val="75000"/>
                  </a:schemeClr>
                </a:solidFill>
                <a:effectLst/>
                <a:latin typeface="Helvetica Neue" panose="02000503000000020004" pitchFamily="2" charset="0"/>
              </a:rPr>
              <a:t>Security </a:t>
            </a:r>
            <a:r>
              <a:rPr lang="es-ES_tradnl" b="1" i="1" dirty="0" err="1">
                <a:solidFill>
                  <a:schemeClr val="tx2">
                    <a:lumMod val="75000"/>
                  </a:schemeClr>
                </a:solidFill>
                <a:effectLst/>
                <a:latin typeface="Helvetica Neue" panose="02000503000000020004" pitchFamily="2" charset="0"/>
              </a:rPr>
              <a:t>Posture</a:t>
            </a:r>
            <a:r>
              <a:rPr lang="es-ES_tradnl" b="1" i="1" dirty="0">
                <a:solidFill>
                  <a:schemeClr val="tx2">
                    <a:lumMod val="75000"/>
                  </a:schemeClr>
                </a:solidFill>
                <a:effectLst/>
                <a:latin typeface="Helvetica Neue" panose="02000503000000020004" pitchFamily="2" charset="0"/>
              </a:rPr>
              <a:t> and </a:t>
            </a:r>
            <a:r>
              <a:rPr lang="es-ES_tradnl" b="1" i="1" dirty="0" err="1">
                <a:solidFill>
                  <a:schemeClr val="tx2">
                    <a:lumMod val="75000"/>
                  </a:schemeClr>
                </a:solidFill>
                <a:effectLst/>
                <a:latin typeface="Helvetica Neue" panose="02000503000000020004" pitchFamily="2" charset="0"/>
              </a:rPr>
              <a:t>Compliance</a:t>
            </a:r>
            <a:r>
              <a:rPr lang="es-ES_tradnl" b="1" i="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Un tipo de rol más nuevo que representa la convergencia de la presentación de informes de cumplimiento con disciplinas de seguridad tradicionales como la gestión de vulnerabilidades y las líneas base de configuración.</a:t>
            </a:r>
          </a:p>
          <a:p>
            <a:r>
              <a:rPr lang="es-ES_tradnl" sz="1900" b="1" i="1" dirty="0" err="1">
                <a:solidFill>
                  <a:schemeClr val="tx2">
                    <a:lumMod val="75000"/>
                  </a:schemeClr>
                </a:solidFill>
                <a:effectLst/>
                <a:latin typeface="Helvetica Neue" panose="02000503000000020004" pitchFamily="2" charset="0"/>
              </a:rPr>
              <a:t>Platform</a:t>
            </a:r>
            <a:r>
              <a:rPr lang="es-ES_tradnl" sz="1900" b="1" i="1" dirty="0">
                <a:solidFill>
                  <a:schemeClr val="tx2">
                    <a:lumMod val="75000"/>
                  </a:schemeClr>
                </a:solidFill>
                <a:effectLst/>
                <a:latin typeface="Helvetica Neue" panose="02000503000000020004" pitchFamily="2" charset="0"/>
              </a:rPr>
              <a:t> Security </a:t>
            </a:r>
            <a:r>
              <a:rPr lang="es-ES_tradnl" sz="1900" b="1" i="1" dirty="0" err="1">
                <a:solidFill>
                  <a:schemeClr val="tx2">
                    <a:lumMod val="75000"/>
                  </a:schemeClr>
                </a:solidFill>
                <a:effectLst/>
                <a:latin typeface="Helvetica Neue" panose="02000503000000020004" pitchFamily="2" charset="0"/>
              </a:rPr>
              <a:t>Engineer</a:t>
            </a:r>
            <a:r>
              <a:rPr lang="es-ES_tradnl" sz="1900" b="1" i="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Estos roles tecnológicos se centran en plataformas que albergan múltiples cargas de trabajo, tanto control de acceso como protección de activos. Trabajan tanto en controles preventivos como en controles de detección, siendo los controles de detección una colaboración con </a:t>
            </a:r>
            <a:r>
              <a:rPr lang="es-ES_tradnl" dirty="0" err="1">
                <a:effectLst/>
                <a:latin typeface="Helvetica Neue" panose="02000503000000020004" pitchFamily="2" charset="0"/>
              </a:rPr>
              <a:t>SecOps</a:t>
            </a:r>
            <a:r>
              <a:rPr lang="es-ES_tradnl" dirty="0">
                <a:effectLst/>
                <a:latin typeface="Helvetica Neue" panose="02000503000000020004" pitchFamily="2" charset="0"/>
              </a:rPr>
              <a:t> y los controles preventivos una colaboración principalmente con operaciones de TI.</a:t>
            </a:r>
          </a:p>
          <a:p>
            <a:r>
              <a:rPr lang="es-ES_tradnl" sz="1900" b="1" dirty="0" err="1">
                <a:solidFill>
                  <a:schemeClr val="tx2">
                    <a:lumMod val="75000"/>
                  </a:schemeClr>
                </a:solidFill>
                <a:effectLst/>
                <a:latin typeface="Helvetica Neue" panose="02000503000000020004" pitchFamily="2" charset="0"/>
              </a:rPr>
              <a:t>Application</a:t>
            </a:r>
            <a:r>
              <a:rPr lang="es-ES_tradnl" sz="1900" b="1" dirty="0">
                <a:solidFill>
                  <a:schemeClr val="tx2">
                    <a:lumMod val="75000"/>
                  </a:schemeClr>
                </a:solidFill>
                <a:effectLst/>
                <a:latin typeface="Helvetica Neue" panose="02000503000000020004" pitchFamily="2" charset="0"/>
              </a:rPr>
              <a:t> Security </a:t>
            </a:r>
            <a:r>
              <a:rPr lang="es-ES_tradnl" sz="1900" b="1" dirty="0" err="1">
                <a:solidFill>
                  <a:schemeClr val="tx2">
                    <a:lumMod val="75000"/>
                  </a:schemeClr>
                </a:solidFill>
                <a:effectLst/>
                <a:latin typeface="Helvetica Neue" panose="02000503000000020004" pitchFamily="2" charset="0"/>
              </a:rPr>
              <a:t>Engineer</a:t>
            </a:r>
            <a:r>
              <a:rPr lang="es-ES_tradnl" sz="1900" b="1" dirty="0">
                <a:solidFill>
                  <a:schemeClr val="tx2">
                    <a:lumMod val="75000"/>
                  </a:schemeClr>
                </a:solidFill>
                <a:effectLst/>
                <a:latin typeface="Helvetica Neue" panose="02000503000000020004" pitchFamily="2" charset="0"/>
              </a:rPr>
              <a:t>: </a:t>
            </a:r>
            <a:r>
              <a:rPr lang="es-ES_tradnl" dirty="0">
                <a:effectLst/>
                <a:latin typeface="Helvetica Neue" panose="02000503000000020004" pitchFamily="2" charset="0"/>
              </a:rPr>
              <a:t>Estos roles tecnológicos se centran en controles de seguridad para cargas de trabajo específicas, apoyando tanto los modelos de desarrollo clásicos como el modelo moderno de DevOps/</a:t>
            </a:r>
            <a:r>
              <a:rPr lang="es-ES_tradnl" dirty="0" err="1">
                <a:effectLst/>
                <a:latin typeface="Helvetica Neue" panose="02000503000000020004" pitchFamily="2" charset="0"/>
              </a:rPr>
              <a:t>DevSecOps</a:t>
            </a:r>
            <a:r>
              <a:rPr lang="es-ES_tradnl" dirty="0">
                <a:effectLst/>
                <a:latin typeface="Helvetica Neue" panose="02000503000000020004" pitchFamily="2" charset="0"/>
              </a:rPr>
              <a:t>. Mezclan habilidades de seguridad de aplicaciones/desarrollo para código único e infraestructura para componentes técnicos comunes como máquinas virtuales, bases de datos y contenedores.</a:t>
            </a:r>
          </a:p>
        </p:txBody>
      </p:sp>
    </p:spTree>
    <p:extLst>
      <p:ext uri="{BB962C8B-B14F-4D97-AF65-F5344CB8AC3E}">
        <p14:creationId xmlns:p14="http://schemas.microsoft.com/office/powerpoint/2010/main" val="2429084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2BFF-03A9-8E79-43B7-FCEE7CEE8A1F}"/>
              </a:ext>
            </a:extLst>
          </p:cNvPr>
          <p:cNvSpPr>
            <a:spLocks noGrp="1"/>
          </p:cNvSpPr>
          <p:nvPr>
            <p:ph type="title"/>
          </p:nvPr>
        </p:nvSpPr>
        <p:spPr>
          <a:xfrm>
            <a:off x="842512" y="1574086"/>
            <a:ext cx="5920598" cy="1158239"/>
          </a:xfrm>
        </p:spPr>
        <p:txBody>
          <a:bodyPr>
            <a:normAutofit/>
          </a:bodyPr>
          <a:lstStyle/>
          <a:p>
            <a:pPr algn="ctr"/>
            <a:r>
              <a:rPr lang="en-PE" sz="4400" b="1" dirty="0">
                <a:latin typeface="Helvetica Neue" panose="02000503000000020004" pitchFamily="2" charset="0"/>
                <a:ea typeface="Helvetica Neue" panose="02000503000000020004" pitchFamily="2" charset="0"/>
                <a:cs typeface="Helvetica Neue" panose="02000503000000020004" pitchFamily="2" charset="0"/>
              </a:rPr>
              <a:t>Agenda</a:t>
            </a:r>
            <a:endParaRPr lang="en-PE"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EF9CDAA0-C723-E5EB-8E2C-3B2A06BD98AF}"/>
              </a:ext>
            </a:extLst>
          </p:cNvPr>
          <p:cNvSpPr>
            <a:spLocks noGrp="1"/>
          </p:cNvSpPr>
          <p:nvPr>
            <p:ph idx="1"/>
          </p:nvPr>
        </p:nvSpPr>
        <p:spPr>
          <a:xfrm>
            <a:off x="842512" y="2619376"/>
            <a:ext cx="5920598" cy="2528692"/>
          </a:xfrm>
        </p:spPr>
        <p:txBody>
          <a:bodyPr>
            <a:normAutofit/>
          </a:bodyPr>
          <a:lstStyle/>
          <a:p>
            <a:pPr marL="0" indent="0" algn="ctr">
              <a:buNone/>
            </a:pPr>
            <a:r>
              <a:rPr lang="es-ES_tradnl" sz="2000" b="1" dirty="0">
                <a:effectLst/>
                <a:latin typeface="Helvetica Neue" panose="02000503000000020004" pitchFamily="2" charset="0"/>
              </a:rPr>
              <a:t>1. Introducción a la Seguridad</a:t>
            </a:r>
            <a:endParaRPr lang="es-ES_tradnl" sz="2000" dirty="0">
              <a:latin typeface="Helvetica Neue" panose="02000503000000020004" pitchFamily="2" charset="0"/>
            </a:endParaRPr>
          </a:p>
          <a:p>
            <a:pPr marL="0" indent="0" algn="ctr">
              <a:buNone/>
            </a:pPr>
            <a:r>
              <a:rPr lang="es-ES_tradnl" sz="2000" b="1" dirty="0">
                <a:effectLst/>
                <a:latin typeface="Helvetica Neue" panose="02000503000000020004" pitchFamily="2" charset="0"/>
              </a:rPr>
              <a:t>2. Principios Fundamentales de la Seguridad</a:t>
            </a:r>
            <a:endParaRPr lang="es-ES_tradnl" sz="2000" dirty="0">
              <a:effectLst/>
              <a:latin typeface="Helvetica Neue" panose="02000503000000020004" pitchFamily="2" charset="0"/>
            </a:endParaRPr>
          </a:p>
          <a:p>
            <a:pPr marL="0" indent="0" algn="ctr">
              <a:buNone/>
            </a:pPr>
            <a:r>
              <a:rPr lang="es-ES_tradnl" sz="2000" b="1" dirty="0">
                <a:effectLst/>
                <a:latin typeface="Helvetica Neue" panose="02000503000000020004" pitchFamily="2" charset="0"/>
              </a:rPr>
              <a:t>3. Ciberseguridad: Protegiendo Nuestros Datos</a:t>
            </a:r>
            <a:endParaRPr lang="es-ES_tradnl" sz="2000" dirty="0">
              <a:effectLst/>
              <a:latin typeface="Helvetica Neue" panose="02000503000000020004" pitchFamily="2" charset="0"/>
            </a:endParaRPr>
          </a:p>
          <a:p>
            <a:pPr marL="0" indent="0" algn="ctr">
              <a:buNone/>
            </a:pPr>
            <a:r>
              <a:rPr lang="es-ES_tradnl" sz="2000" b="1" dirty="0">
                <a:effectLst/>
                <a:latin typeface="Helvetica Neue" panose="02000503000000020004" pitchFamily="2" charset="0"/>
              </a:rPr>
              <a:t>4. Organización de un Equipo de Seguridad</a:t>
            </a:r>
            <a:endParaRPr lang="es-ES_tradnl" sz="2000" dirty="0">
              <a:effectLst/>
              <a:latin typeface="Helvetica Neue" panose="02000503000000020004" pitchFamily="2" charset="0"/>
            </a:endParaRPr>
          </a:p>
          <a:p>
            <a:pPr marL="0" indent="0" algn="ctr">
              <a:buNone/>
            </a:pPr>
            <a:r>
              <a:rPr lang="es-ES_tradnl" sz="2000" b="1" dirty="0">
                <a:effectLst/>
                <a:latin typeface="Helvetica Neue" panose="02000503000000020004" pitchFamily="2" charset="0"/>
              </a:rPr>
              <a:t>5. Conclusiones y Cierre</a:t>
            </a:r>
            <a:endParaRPr lang="es-ES_tradnl" sz="2000" dirty="0">
              <a:effectLst/>
              <a:latin typeface="Helvetica Neue" panose="02000503000000020004" pitchFamily="2" charset="0"/>
            </a:endParaRPr>
          </a:p>
        </p:txBody>
      </p:sp>
      <p:pic>
        <p:nvPicPr>
          <p:cNvPr id="5" name="Picture 4">
            <a:extLst>
              <a:ext uri="{FF2B5EF4-FFF2-40B4-BE49-F238E27FC236}">
                <a16:creationId xmlns:a16="http://schemas.microsoft.com/office/drawing/2014/main" id="{8CC32F92-B3B4-32AC-E2BE-16DADCF5FE43}"/>
              </a:ext>
            </a:extLst>
          </p:cNvPr>
          <p:cNvPicPr>
            <a:picLocks noChangeAspect="1"/>
          </p:cNvPicPr>
          <p:nvPr/>
        </p:nvPicPr>
        <p:blipFill>
          <a:blip r:embed="rId2"/>
          <a:stretch>
            <a:fillRect/>
          </a:stretch>
        </p:blipFill>
        <p:spPr>
          <a:xfrm>
            <a:off x="7210602" y="1622284"/>
            <a:ext cx="3847202" cy="3613432"/>
          </a:xfrm>
          <a:prstGeom prst="rect">
            <a:avLst/>
          </a:prstGeom>
        </p:spPr>
      </p:pic>
    </p:spTree>
    <p:extLst>
      <p:ext uri="{BB962C8B-B14F-4D97-AF65-F5344CB8AC3E}">
        <p14:creationId xmlns:p14="http://schemas.microsoft.com/office/powerpoint/2010/main" val="349726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D30A4BF-3C90-0AED-5A81-40254FEA1DAC}"/>
              </a:ext>
              <a:ext uri="{C183D7F6-B498-43B3-948B-1728B52AA6E4}">
                <adec:decorative xmlns:adec="http://schemas.microsoft.com/office/drawing/2017/decorative" val="0"/>
              </a:ext>
            </a:extLst>
          </p:cNvPr>
          <p:cNvSpPr/>
          <p:nvPr/>
        </p:nvSpPr>
        <p:spPr>
          <a:xfrm>
            <a:off x="2395637" y="5466994"/>
            <a:ext cx="2598377"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Identify</a:t>
            </a:r>
          </a:p>
        </p:txBody>
      </p:sp>
      <p:sp>
        <p:nvSpPr>
          <p:cNvPr id="56" name="Rectangle 55">
            <a:extLst>
              <a:ext uri="{FF2B5EF4-FFF2-40B4-BE49-F238E27FC236}">
                <a16:creationId xmlns:a16="http://schemas.microsoft.com/office/drawing/2014/main" id="{3400A76B-F36A-D987-A24D-B339089D9914}"/>
              </a:ext>
            </a:extLst>
          </p:cNvPr>
          <p:cNvSpPr/>
          <p:nvPr/>
        </p:nvSpPr>
        <p:spPr>
          <a:xfrm>
            <a:off x="5061604" y="5466993"/>
            <a:ext cx="4141390"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Protect</a:t>
            </a:r>
          </a:p>
        </p:txBody>
      </p:sp>
      <p:sp>
        <p:nvSpPr>
          <p:cNvPr id="57" name="Rectangle 56">
            <a:extLst>
              <a:ext uri="{FF2B5EF4-FFF2-40B4-BE49-F238E27FC236}">
                <a16:creationId xmlns:a16="http://schemas.microsoft.com/office/drawing/2014/main" id="{F20BFB6B-FF68-4A3D-D134-E9D024EEFAF4}"/>
              </a:ext>
              <a:ext uri="{C183D7F6-B498-43B3-948B-1728B52AA6E4}">
                <adec:decorative xmlns:adec="http://schemas.microsoft.com/office/drawing/2017/decorative" val="0"/>
              </a:ext>
            </a:extLst>
          </p:cNvPr>
          <p:cNvSpPr/>
          <p:nvPr/>
        </p:nvSpPr>
        <p:spPr>
          <a:xfrm>
            <a:off x="9285756" y="4827629"/>
            <a:ext cx="2209800" cy="189731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Detect,</a:t>
            </a:r>
            <a:r>
              <a:rPr kumimoji="0" lang="en-US" sz="1200" b="1" i="1" u="none" strike="noStrike" kern="1200" cap="none" spc="0" normalizeH="0" noProof="0">
                <a:ln>
                  <a:noFill/>
                </a:ln>
                <a:solidFill>
                  <a:schemeClr val="tx1"/>
                </a:solidFill>
                <a:effectLst/>
                <a:uLnTx/>
                <a:uFillTx/>
                <a:latin typeface="Segoe UI Semilight" panose="020B0402040204020203" pitchFamily="34" charset="0"/>
                <a:cs typeface="Segoe UI Semilight" panose="020B0402040204020203" pitchFamily="34" charset="0"/>
              </a:rPr>
              <a:t> Respond, Recover</a:t>
            </a:r>
            <a:endParaRPr kumimoji="0" lang="en-US" sz="1200" b="1" i="1"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cxnSp>
        <p:nvCxnSpPr>
          <p:cNvPr id="58" name="Straight Arrow Connector 45">
            <a:extLst>
              <a:ext uri="{FF2B5EF4-FFF2-40B4-BE49-F238E27FC236}">
                <a16:creationId xmlns:a16="http://schemas.microsoft.com/office/drawing/2014/main" id="{B4327935-AF53-1F3B-615E-9DE72E49112F}"/>
              </a:ext>
              <a:ext uri="{C183D7F6-B498-43B3-948B-1728B52AA6E4}">
                <adec:decorative xmlns:adec="http://schemas.microsoft.com/office/drawing/2017/decorative" val="1"/>
              </a:ext>
            </a:extLst>
          </p:cNvPr>
          <p:cNvCxnSpPr>
            <a:cxnSpLocks/>
            <a:stCxn id="103" idx="2"/>
            <a:endCxn id="65" idx="2"/>
          </p:cNvCxnSpPr>
          <p:nvPr/>
        </p:nvCxnSpPr>
        <p:spPr>
          <a:xfrm rot="5400000">
            <a:off x="7042741" y="2759198"/>
            <a:ext cx="12700" cy="6695830"/>
          </a:xfrm>
          <a:prstGeom prst="bentConnector3">
            <a:avLst>
              <a:gd name="adj1" fmla="val 185437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45">
            <a:extLst>
              <a:ext uri="{FF2B5EF4-FFF2-40B4-BE49-F238E27FC236}">
                <a16:creationId xmlns:a16="http://schemas.microsoft.com/office/drawing/2014/main" id="{445BFDCC-77A7-6EA7-A190-703FD71076A7}"/>
              </a:ext>
              <a:ext uri="{C183D7F6-B498-43B3-948B-1728B52AA6E4}">
                <adec:decorative xmlns:adec="http://schemas.microsoft.com/office/drawing/2017/decorative" val="1"/>
              </a:ext>
            </a:extLst>
          </p:cNvPr>
          <p:cNvCxnSpPr>
            <a:cxnSpLocks/>
            <a:stCxn id="103" idx="2"/>
            <a:endCxn id="68" idx="2"/>
          </p:cNvCxnSpPr>
          <p:nvPr/>
        </p:nvCxnSpPr>
        <p:spPr>
          <a:xfrm rot="5400000">
            <a:off x="8761478" y="4477935"/>
            <a:ext cx="1" cy="3258357"/>
          </a:xfrm>
          <a:prstGeom prst="bentConnector3">
            <a:avLst>
              <a:gd name="adj1" fmla="val 2286010000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E778561-9646-7CC4-F188-5CC871D31448}"/>
              </a:ext>
            </a:extLst>
          </p:cNvPr>
          <p:cNvSpPr/>
          <p:nvPr/>
        </p:nvSpPr>
        <p:spPr bwMode="auto">
          <a:xfrm>
            <a:off x="7316123" y="6204525"/>
            <a:ext cx="1224627" cy="2323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Feedback loop</a:t>
            </a:r>
          </a:p>
        </p:txBody>
      </p:sp>
      <p:sp>
        <p:nvSpPr>
          <p:cNvPr id="61" name="Title 1">
            <a:extLst>
              <a:ext uri="{FF2B5EF4-FFF2-40B4-BE49-F238E27FC236}">
                <a16:creationId xmlns:a16="http://schemas.microsoft.com/office/drawing/2014/main" id="{AA246D90-EB3B-EFB7-2F49-3C88EE88DDE0}"/>
              </a:ext>
            </a:extLst>
          </p:cNvPr>
          <p:cNvSpPr txBox="1">
            <a:spLocks/>
          </p:cNvSpPr>
          <p:nvPr/>
        </p:nvSpPr>
        <p:spPr>
          <a:xfrm>
            <a:off x="588263" y="457200"/>
            <a:ext cx="11018520" cy="553998"/>
          </a:xfrm>
          <a:prstGeom prst="rect">
            <a:avLst/>
          </a:prstGeom>
          <a:effectLst/>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Security Roles and Responsibilities</a:t>
            </a:r>
          </a:p>
        </p:txBody>
      </p:sp>
      <p:sp>
        <p:nvSpPr>
          <p:cNvPr id="62" name="Rectangle 61">
            <a:extLst>
              <a:ext uri="{FF2B5EF4-FFF2-40B4-BE49-F238E27FC236}">
                <a16:creationId xmlns:a16="http://schemas.microsoft.com/office/drawing/2014/main" id="{9BA8E0DD-A1BD-49BE-D8EC-DDE0920429CB}"/>
              </a:ext>
            </a:extLst>
          </p:cNvPr>
          <p:cNvSpPr/>
          <p:nvPr/>
        </p:nvSpPr>
        <p:spPr>
          <a:xfrm>
            <a:off x="459200" y="1337521"/>
            <a:ext cx="1865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Business and </a:t>
            </a:r>
            <a:br>
              <a:rPr kumimoji="0" lang="en-US" sz="12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12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technology outcomes</a:t>
            </a:r>
          </a:p>
        </p:txBody>
      </p:sp>
      <p:sp>
        <p:nvSpPr>
          <p:cNvPr id="63" name="Rectangle 62">
            <a:extLst>
              <a:ext uri="{FF2B5EF4-FFF2-40B4-BE49-F238E27FC236}">
                <a16:creationId xmlns:a16="http://schemas.microsoft.com/office/drawing/2014/main" id="{31E390F9-C44C-F917-9EB3-9F71138C6C71}"/>
              </a:ext>
              <a:ext uri="{C183D7F6-B498-43B3-948B-1728B52AA6E4}">
                <adec:decorative xmlns:adec="http://schemas.microsoft.com/office/drawing/2017/decorative" val="0"/>
              </a:ext>
            </a:extLst>
          </p:cNvPr>
          <p:cNvSpPr/>
          <p:nvPr/>
        </p:nvSpPr>
        <p:spPr>
          <a:xfrm>
            <a:off x="459200" y="1944191"/>
            <a:ext cx="1868847" cy="615553"/>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Security </a:t>
            </a:r>
            <a:br>
              <a:rPr kumimoji="0" lang="en-US" sz="14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1400" b="1"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outcomes</a:t>
            </a:r>
          </a:p>
        </p:txBody>
      </p:sp>
      <p:sp>
        <p:nvSpPr>
          <p:cNvPr id="64" name="Rectangle 63">
            <a:extLst>
              <a:ext uri="{FF2B5EF4-FFF2-40B4-BE49-F238E27FC236}">
                <a16:creationId xmlns:a16="http://schemas.microsoft.com/office/drawing/2014/main" id="{03399791-2858-CFCC-2D53-69D4F6E438EB}"/>
              </a:ext>
              <a:ext uri="{C183D7F6-B498-43B3-948B-1728B52AA6E4}">
                <adec:decorative xmlns:adec="http://schemas.microsoft.com/office/drawing/2017/decorative" val="0"/>
              </a:ext>
            </a:extLst>
          </p:cNvPr>
          <p:cNvSpPr/>
          <p:nvPr/>
        </p:nvSpPr>
        <p:spPr>
          <a:xfrm>
            <a:off x="2395638" y="1337521"/>
            <a:ext cx="2598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Plan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Identify opportunities</a:t>
            </a:r>
          </a:p>
        </p:txBody>
      </p:sp>
      <p:sp>
        <p:nvSpPr>
          <p:cNvPr id="65" name="Rectangle 64">
            <a:extLst>
              <a:ext uri="{FF2B5EF4-FFF2-40B4-BE49-F238E27FC236}">
                <a16:creationId xmlns:a16="http://schemas.microsoft.com/office/drawing/2014/main" id="{AA66440B-733D-3F61-2724-2410EBB617F1}"/>
              </a:ext>
              <a:ext uri="{C183D7F6-B498-43B3-948B-1728B52AA6E4}">
                <adec:decorative xmlns:adec="http://schemas.microsoft.com/office/drawing/2017/decorative" val="0"/>
              </a:ext>
            </a:extLst>
          </p:cNvPr>
          <p:cNvSpPr/>
          <p:nvPr/>
        </p:nvSpPr>
        <p:spPr>
          <a:xfrm>
            <a:off x="2395637" y="1944192"/>
            <a:ext cx="2598377" cy="41629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mn-cs"/>
              </a:rPr>
              <a:t>Governance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mn-cs"/>
              </a:rPr>
              <a:t>Architecture and Compliance</a:t>
            </a:r>
          </a:p>
        </p:txBody>
      </p:sp>
      <p:sp>
        <p:nvSpPr>
          <p:cNvPr id="66" name="Rectangle 65">
            <a:extLst>
              <a:ext uri="{FF2B5EF4-FFF2-40B4-BE49-F238E27FC236}">
                <a16:creationId xmlns:a16="http://schemas.microsoft.com/office/drawing/2014/main" id="{6A7E34C5-26E9-54E6-DBFC-76C387647CDA}"/>
              </a:ext>
              <a:ext uri="{C183D7F6-B498-43B3-948B-1728B52AA6E4}">
                <adec:decorative xmlns:adec="http://schemas.microsoft.com/office/drawing/2017/decorative" val="0"/>
              </a:ext>
            </a:extLst>
          </p:cNvPr>
          <p:cNvSpPr/>
          <p:nvPr/>
        </p:nvSpPr>
        <p:spPr>
          <a:xfrm>
            <a:off x="5061605" y="1337521"/>
            <a:ext cx="414139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Build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Execute and capture value</a:t>
            </a:r>
          </a:p>
        </p:txBody>
      </p:sp>
      <p:grpSp>
        <p:nvGrpSpPr>
          <p:cNvPr id="67" name="Group 66" descr="Prevention: Access Control and Asset Protection">
            <a:extLst>
              <a:ext uri="{FF2B5EF4-FFF2-40B4-BE49-F238E27FC236}">
                <a16:creationId xmlns:a16="http://schemas.microsoft.com/office/drawing/2014/main" id="{F86A954A-C57E-817A-9DA0-15221E601489}"/>
              </a:ext>
              <a:ext uri="{C183D7F6-B498-43B3-948B-1728B52AA6E4}">
                <adec:decorative xmlns:adec="http://schemas.microsoft.com/office/drawing/2017/decorative" val="0"/>
              </a:ext>
            </a:extLst>
          </p:cNvPr>
          <p:cNvGrpSpPr/>
          <p:nvPr/>
        </p:nvGrpSpPr>
        <p:grpSpPr>
          <a:xfrm>
            <a:off x="5061604" y="1944192"/>
            <a:ext cx="4141390" cy="4162922"/>
            <a:chOff x="5061604" y="2091829"/>
            <a:chExt cx="4141390" cy="4237037"/>
          </a:xfrm>
        </p:grpSpPr>
        <p:sp>
          <p:nvSpPr>
            <p:cNvPr id="68" name="Rectangle 67">
              <a:extLst>
                <a:ext uri="{FF2B5EF4-FFF2-40B4-BE49-F238E27FC236}">
                  <a16:creationId xmlns:a16="http://schemas.microsoft.com/office/drawing/2014/main" id="{D3CD49F7-5B9F-4BFC-0290-5958C2568A36}"/>
                </a:ext>
              </a:extLst>
            </p:cNvPr>
            <p:cNvSpPr/>
            <p:nvPr/>
          </p:nvSpPr>
          <p:spPr>
            <a:xfrm>
              <a:off x="5061604" y="2091829"/>
              <a:ext cx="4141390" cy="4237037"/>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mn-cs"/>
                </a:rPr>
                <a:t>Prevention</a:t>
              </a:r>
            </a:p>
          </p:txBody>
        </p:sp>
        <p:sp>
          <p:nvSpPr>
            <p:cNvPr id="69" name="TextBox 68">
              <a:extLst>
                <a:ext uri="{FF2B5EF4-FFF2-40B4-BE49-F238E27FC236}">
                  <a16:creationId xmlns:a16="http://schemas.microsoft.com/office/drawing/2014/main" id="{B0416C40-3C7F-206A-2C95-403B35875943}"/>
                </a:ext>
              </a:extLst>
            </p:cNvPr>
            <p:cNvSpPr txBox="1"/>
            <p:nvPr/>
          </p:nvSpPr>
          <p:spPr>
            <a:xfrm>
              <a:off x="5061604" y="2315627"/>
              <a:ext cx="1527764" cy="2819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a:ea typeface="+mn-ea"/>
                  <a:cs typeface="+mn-cs"/>
                </a:rPr>
                <a:t>Access control</a:t>
              </a:r>
            </a:p>
          </p:txBody>
        </p:sp>
        <p:sp>
          <p:nvSpPr>
            <p:cNvPr id="70" name="TextBox 69">
              <a:extLst>
                <a:ext uri="{FF2B5EF4-FFF2-40B4-BE49-F238E27FC236}">
                  <a16:creationId xmlns:a16="http://schemas.microsoft.com/office/drawing/2014/main" id="{1F8A806E-0AD1-BBBE-6748-692041A15FC8}"/>
                </a:ext>
              </a:extLst>
            </p:cNvPr>
            <p:cNvSpPr txBox="1"/>
            <p:nvPr/>
          </p:nvSpPr>
          <p:spPr>
            <a:xfrm>
              <a:off x="7681411" y="2309156"/>
              <a:ext cx="1397143" cy="2819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a:ea typeface="+mn-ea"/>
                  <a:cs typeface="+mn-cs"/>
                </a:rPr>
                <a:t>Asset protection</a:t>
              </a:r>
            </a:p>
          </p:txBody>
        </p:sp>
      </p:grpSp>
      <p:sp>
        <p:nvSpPr>
          <p:cNvPr id="71" name="Rectangle 70">
            <a:extLst>
              <a:ext uri="{FF2B5EF4-FFF2-40B4-BE49-F238E27FC236}">
                <a16:creationId xmlns:a16="http://schemas.microsoft.com/office/drawing/2014/main" id="{5473166A-C18C-A3C5-8A04-DBA256F73A53}"/>
              </a:ext>
              <a:ext uri="{C183D7F6-B498-43B3-948B-1728B52AA6E4}">
                <adec:decorative xmlns:adec="http://schemas.microsoft.com/office/drawing/2017/decorative" val="0"/>
              </a:ext>
            </a:extLst>
          </p:cNvPr>
          <p:cNvSpPr/>
          <p:nvPr/>
        </p:nvSpPr>
        <p:spPr>
          <a:xfrm>
            <a:off x="9285756" y="1337521"/>
            <a:ext cx="220980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Run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Sustain and adapt</a:t>
            </a:r>
          </a:p>
        </p:txBody>
      </p:sp>
      <p:sp>
        <p:nvSpPr>
          <p:cNvPr id="72" name="Rectangle 71">
            <a:extLst>
              <a:ext uri="{FF2B5EF4-FFF2-40B4-BE49-F238E27FC236}">
                <a16:creationId xmlns:a16="http://schemas.microsoft.com/office/drawing/2014/main" id="{148930CE-8688-9B05-60B5-C79D567DBF5E}"/>
              </a:ext>
            </a:extLst>
          </p:cNvPr>
          <p:cNvSpPr/>
          <p:nvPr/>
        </p:nvSpPr>
        <p:spPr>
          <a:xfrm>
            <a:off x="444355" y="2700235"/>
            <a:ext cx="1333755" cy="1181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panose="020B0502040204020203" pitchFamily="34" charset="0"/>
                <a:cs typeface="Segoe UI" panose="020B0502040204020203" pitchFamily="34" charset="0"/>
              </a:rPr>
              <a:t>Role Types</a:t>
            </a:r>
            <a:endParaRPr kumimoji="0" lang="en-US" sz="1400" b="1"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73" name="Rectangle 72">
            <a:extLst>
              <a:ext uri="{FF2B5EF4-FFF2-40B4-BE49-F238E27FC236}">
                <a16:creationId xmlns:a16="http://schemas.microsoft.com/office/drawing/2014/main" id="{187705DC-4749-4880-1258-BD12CDB88161}"/>
              </a:ext>
            </a:extLst>
          </p:cNvPr>
          <p:cNvSpPr/>
          <p:nvPr/>
        </p:nvSpPr>
        <p:spPr>
          <a:xfrm>
            <a:off x="2560969" y="3435684"/>
            <a:ext cx="2267712" cy="499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Posture &amp; Compliance</a:t>
            </a:r>
          </a:p>
        </p:txBody>
      </p:sp>
      <p:grpSp>
        <p:nvGrpSpPr>
          <p:cNvPr id="74" name="Group 73">
            <a:extLst>
              <a:ext uri="{FF2B5EF4-FFF2-40B4-BE49-F238E27FC236}">
                <a16:creationId xmlns:a16="http://schemas.microsoft.com/office/drawing/2014/main" id="{5C3A19D4-30AA-158B-5D30-027775CFF4D4}"/>
              </a:ext>
            </a:extLst>
          </p:cNvPr>
          <p:cNvGrpSpPr/>
          <p:nvPr/>
        </p:nvGrpSpPr>
        <p:grpSpPr>
          <a:xfrm>
            <a:off x="5141710" y="3287301"/>
            <a:ext cx="3068223" cy="328949"/>
            <a:chOff x="5230715" y="3428716"/>
            <a:chExt cx="3068223" cy="328949"/>
          </a:xfrm>
        </p:grpSpPr>
        <p:cxnSp>
          <p:nvCxnSpPr>
            <p:cNvPr id="75" name="Straight Arrow Connector 74">
              <a:extLst>
                <a:ext uri="{FF2B5EF4-FFF2-40B4-BE49-F238E27FC236}">
                  <a16:creationId xmlns:a16="http://schemas.microsoft.com/office/drawing/2014/main" id="{DCDACF4A-B192-E1D2-B2F3-0C9BF71C8B42}"/>
                </a:ext>
                <a:ext uri="{C183D7F6-B498-43B3-948B-1728B52AA6E4}">
                  <adec:decorative xmlns:adec="http://schemas.microsoft.com/office/drawing/2017/decorative" val="1"/>
                </a:ext>
              </a:extLst>
            </p:cNvPr>
            <p:cNvCxnSpPr>
              <a:cxnSpLocks/>
            </p:cNvCxnSpPr>
            <p:nvPr/>
          </p:nvCxnSpPr>
          <p:spPr>
            <a:xfrm>
              <a:off x="5230715" y="3579931"/>
              <a:ext cx="3068223"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030BE658-E518-C25B-D73B-EC769ADF545D}"/>
                </a:ext>
              </a:extLst>
            </p:cNvPr>
            <p:cNvSpPr/>
            <p:nvPr/>
          </p:nvSpPr>
          <p:spPr>
            <a:xfrm>
              <a:off x="5654340" y="3428716"/>
              <a:ext cx="1870056"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Platform Security Engineer</a:t>
              </a:r>
            </a:p>
          </p:txBody>
        </p:sp>
      </p:grpSp>
      <p:grpSp>
        <p:nvGrpSpPr>
          <p:cNvPr id="77" name="Group 76">
            <a:extLst>
              <a:ext uri="{FF2B5EF4-FFF2-40B4-BE49-F238E27FC236}">
                <a16:creationId xmlns:a16="http://schemas.microsoft.com/office/drawing/2014/main" id="{12F3A353-719C-FC46-3A0F-932490F8F8B0}"/>
              </a:ext>
            </a:extLst>
          </p:cNvPr>
          <p:cNvGrpSpPr/>
          <p:nvPr/>
        </p:nvGrpSpPr>
        <p:grpSpPr>
          <a:xfrm>
            <a:off x="6189174" y="3630733"/>
            <a:ext cx="2889380" cy="328949"/>
            <a:chOff x="6189174" y="3778370"/>
            <a:chExt cx="2889380" cy="328949"/>
          </a:xfrm>
        </p:grpSpPr>
        <p:cxnSp>
          <p:nvCxnSpPr>
            <p:cNvPr id="78" name="Straight Arrow Connector 77">
              <a:extLst>
                <a:ext uri="{FF2B5EF4-FFF2-40B4-BE49-F238E27FC236}">
                  <a16:creationId xmlns:a16="http://schemas.microsoft.com/office/drawing/2014/main" id="{7CD52E68-C5BB-7025-2E7C-387F8619596A}"/>
                </a:ext>
                <a:ext uri="{C183D7F6-B498-43B3-948B-1728B52AA6E4}">
                  <adec:decorative xmlns:adec="http://schemas.microsoft.com/office/drawing/2017/decorative" val="1"/>
                </a:ext>
              </a:extLst>
            </p:cNvPr>
            <p:cNvCxnSpPr>
              <a:cxnSpLocks/>
            </p:cNvCxnSpPr>
            <p:nvPr/>
          </p:nvCxnSpPr>
          <p:spPr>
            <a:xfrm>
              <a:off x="6189174" y="3943595"/>
              <a:ext cx="2889380"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6607DFF-1B4D-6DB9-40D6-A94FB3442F87}"/>
                </a:ext>
              </a:extLst>
            </p:cNvPr>
            <p:cNvSpPr/>
            <p:nvPr/>
          </p:nvSpPr>
          <p:spPr>
            <a:xfrm>
              <a:off x="6763594" y="3778370"/>
              <a:ext cx="1570894"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App Security Engineer</a:t>
              </a:r>
            </a:p>
          </p:txBody>
        </p:sp>
      </p:grpSp>
      <p:sp>
        <p:nvSpPr>
          <p:cNvPr id="80" name="Left Brace 79">
            <a:extLst>
              <a:ext uri="{FF2B5EF4-FFF2-40B4-BE49-F238E27FC236}">
                <a16:creationId xmlns:a16="http://schemas.microsoft.com/office/drawing/2014/main" id="{4B1CF8CE-7AB9-10FF-8761-53E2CD7BAE7A}"/>
              </a:ext>
              <a:ext uri="{C183D7F6-B498-43B3-948B-1728B52AA6E4}">
                <adec:decorative xmlns:adec="http://schemas.microsoft.com/office/drawing/2017/decorative" val="1"/>
              </a:ext>
            </a:extLst>
          </p:cNvPr>
          <p:cNvSpPr/>
          <p:nvPr/>
        </p:nvSpPr>
        <p:spPr>
          <a:xfrm>
            <a:off x="1960947" y="2658154"/>
            <a:ext cx="457200" cy="1281259"/>
          </a:xfrm>
          <a:prstGeom prst="leftBrace">
            <a:avLst>
              <a:gd name="adj1" fmla="val 0"/>
              <a:gd name="adj2" fmla="val 50000"/>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1" name="Rectangle 80">
            <a:extLst>
              <a:ext uri="{FF2B5EF4-FFF2-40B4-BE49-F238E27FC236}">
                <a16:creationId xmlns:a16="http://schemas.microsoft.com/office/drawing/2014/main" id="{04970DB0-130B-5FA5-BA39-82F7B3857BEC}"/>
              </a:ext>
            </a:extLst>
          </p:cNvPr>
          <p:cNvSpPr/>
          <p:nvPr/>
        </p:nvSpPr>
        <p:spPr>
          <a:xfrm>
            <a:off x="444355" y="4541399"/>
            <a:ext cx="1868847" cy="1520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400" b="1">
                <a:solidFill>
                  <a:schemeClr val="tx1"/>
                </a:solidFill>
                <a:latin typeface="Segoe UI" panose="020B0502040204020203" pitchFamily="34" charset="0"/>
                <a:cs typeface="Segoe UI" panose="020B0502040204020203" pitchFamily="34" charset="0"/>
              </a:rPr>
              <a:t>Responsibilities</a:t>
            </a:r>
            <a:endParaRPr kumimoji="0" lang="en-US" sz="1400" b="1"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noProof="0">
                <a:ln>
                  <a:noFill/>
                </a:ln>
                <a:solidFill>
                  <a:schemeClr val="tx1"/>
                </a:solidFill>
                <a:effectLst/>
                <a:uLnTx/>
                <a:uFillTx/>
                <a:latin typeface="Segoe UI"/>
                <a:cs typeface="Segoe UI" panose="020B0502040204020203" pitchFamily="34" charset="0"/>
              </a:rPr>
              <a:t>“</a:t>
            </a:r>
            <a:r>
              <a:rPr kumimoji="0" lang="en-US" sz="1100" b="0" i="1" u="none" strike="noStrike" kern="1200" cap="none" spc="0" normalizeH="0" baseline="0" noProof="0">
                <a:ln>
                  <a:noFill/>
                </a:ln>
                <a:solidFill>
                  <a:schemeClr val="tx1"/>
                </a:solidFill>
                <a:effectLst/>
                <a:uLnTx/>
                <a:uFillTx/>
                <a:latin typeface="Segoe UI"/>
                <a:cs typeface="Segoe UI" panose="020B0502040204020203" pitchFamily="34" charset="0"/>
              </a:rPr>
              <a:t>Jobs to be done”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i="1">
                <a:solidFill>
                  <a:schemeClr val="tx1"/>
                </a:solidFill>
                <a:latin typeface="Segoe UI"/>
                <a:cs typeface="Segoe UI" panose="020B0502040204020203" pitchFamily="34" charset="0"/>
              </a:rPr>
              <a:t>Organizational functions</a:t>
            </a:r>
            <a:br>
              <a:rPr kumimoji="0" lang="en-US" sz="1100" b="0" i="1" u="none" strike="noStrike" kern="1200" cap="none" spc="0" normalizeH="0" baseline="0" noProof="0">
                <a:ln>
                  <a:noFill/>
                </a:ln>
                <a:solidFill>
                  <a:schemeClr val="tx1"/>
                </a:solidFill>
                <a:effectLst/>
                <a:uLnTx/>
                <a:uFillTx/>
                <a:latin typeface="Segoe UI"/>
                <a:cs typeface="Segoe UI" panose="020B0502040204020203" pitchFamily="34" charset="0"/>
              </a:rPr>
            </a:br>
            <a:b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aka.ms/</a:t>
            </a:r>
            <a:r>
              <a:rPr kumimoji="0" lang="en-US" sz="1200" b="0" i="1" u="none" strike="noStrike" kern="1200" cap="none" spc="0" normalizeH="0" baseline="0" noProof="0" err="1">
                <a:ln>
                  <a:noFill/>
                </a:ln>
                <a:solidFill>
                  <a:schemeClr val="tx1"/>
                </a:solidFill>
                <a:effectLst/>
                <a:uLnTx/>
                <a:uFillTx/>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securityroles</a:t>
            </a:r>
            <a:r>
              <a:rPr kumimoji="0" lang="en-US" sz="1200" b="0" i="1" u="none" strike="noStrike" kern="1200" cap="none" spc="0" normalizeH="0" baseline="0" noProof="0">
                <a:ln>
                  <a:noFill/>
                </a:ln>
                <a:solidFill>
                  <a:schemeClr val="tx1"/>
                </a:solidFill>
                <a:effectLst/>
                <a:uLnTx/>
                <a:uFillTx/>
                <a:latin typeface="Segoe UI"/>
                <a:ea typeface="+mn-ea"/>
                <a:cs typeface="Segoe UI" panose="020B0502040204020203" pitchFamily="34" charset="0"/>
              </a:rPr>
              <a:t> </a:t>
            </a:r>
          </a:p>
        </p:txBody>
      </p:sp>
      <p:sp>
        <p:nvSpPr>
          <p:cNvPr id="82" name="Rectangle 81">
            <a:extLst>
              <a:ext uri="{FF2B5EF4-FFF2-40B4-BE49-F238E27FC236}">
                <a16:creationId xmlns:a16="http://schemas.microsoft.com/office/drawing/2014/main" id="{77BECCA1-A1CF-E1B4-F3C3-270B3ECEC82D}"/>
              </a:ext>
            </a:extLst>
          </p:cNvPr>
          <p:cNvSpPr/>
          <p:nvPr/>
        </p:nvSpPr>
        <p:spPr>
          <a:xfrm>
            <a:off x="2552779" y="4152650"/>
            <a:ext cx="2267711" cy="328949"/>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u="sng" strike="noStrike" kern="1200" cap="none" spc="0" normalizeH="0" baseline="0" noProof="0">
                <a:ln>
                  <a:noFill/>
                </a:ln>
                <a:solidFill>
                  <a:schemeClr val="tx1"/>
                </a:solidFill>
                <a:effectLst/>
                <a:uLnTx/>
                <a:uFillTx/>
                <a:latin typeface="Segoe UI Semibold"/>
                <a:ea typeface="+mn-ea"/>
                <a:cs typeface="+mn-cs"/>
              </a:rPr>
              <a:t>Security leadership</a:t>
            </a:r>
          </a:p>
        </p:txBody>
      </p:sp>
      <p:sp>
        <p:nvSpPr>
          <p:cNvPr id="83" name="Rectangle 82">
            <a:extLst>
              <a:ext uri="{FF2B5EF4-FFF2-40B4-BE49-F238E27FC236}">
                <a16:creationId xmlns:a16="http://schemas.microsoft.com/office/drawing/2014/main" id="{091F90D6-5501-1F67-8F17-00796411BCBF}"/>
              </a:ext>
            </a:extLst>
          </p:cNvPr>
          <p:cNvSpPr/>
          <p:nvPr/>
        </p:nvSpPr>
        <p:spPr>
          <a:xfrm>
            <a:off x="2553135" y="4541399"/>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Security architecture</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4" name="Rectangle 83">
            <a:extLst>
              <a:ext uri="{FF2B5EF4-FFF2-40B4-BE49-F238E27FC236}">
                <a16:creationId xmlns:a16="http://schemas.microsoft.com/office/drawing/2014/main" id="{F2921285-74BC-1353-8F60-B06FF85E3194}"/>
              </a:ext>
            </a:extLst>
          </p:cNvPr>
          <p:cNvSpPr/>
          <p:nvPr/>
        </p:nvSpPr>
        <p:spPr>
          <a:xfrm>
            <a:off x="2548682" y="5696812"/>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Posture management</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18EB84FF-CC6B-311A-9626-3BC429A2F16A}"/>
              </a:ext>
            </a:extLst>
          </p:cNvPr>
          <p:cNvSpPr/>
          <p:nvPr/>
        </p:nvSpPr>
        <p:spPr>
          <a:xfrm>
            <a:off x="2553135" y="5318895"/>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Policy and standards</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B287E2B3-40A7-6911-A5D1-4BE5793FA59F}"/>
              </a:ext>
            </a:extLst>
          </p:cNvPr>
          <p:cNvSpPr/>
          <p:nvPr/>
        </p:nvSpPr>
        <p:spPr>
          <a:xfrm>
            <a:off x="2548682" y="4939153"/>
            <a:ext cx="227590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Security compliance management</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FC6F7657-7DA5-A61A-CE22-3758BA6665B6}"/>
              </a:ext>
            </a:extLst>
          </p:cNvPr>
          <p:cNvSpPr/>
          <p:nvPr/>
        </p:nvSpPr>
        <p:spPr>
          <a:xfrm>
            <a:off x="5205120" y="4081200"/>
            <a:ext cx="1968107" cy="2882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Identity and key management</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E45E84EB-2E3D-B614-0AC0-079038EA544F}"/>
              </a:ext>
            </a:extLst>
          </p:cNvPr>
          <p:cNvSpPr/>
          <p:nvPr/>
        </p:nvSpPr>
        <p:spPr>
          <a:xfrm>
            <a:off x="6007387" y="4414795"/>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People security</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42D3F617-6D52-66E8-AB51-0CA46AF9A561}"/>
              </a:ext>
            </a:extLst>
          </p:cNvPr>
          <p:cNvSpPr/>
          <p:nvPr/>
        </p:nvSpPr>
        <p:spPr>
          <a:xfrm>
            <a:off x="6719174" y="4749496"/>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Data security</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9A5C871C-C175-9673-0942-30F8ADEC339B}"/>
              </a:ext>
            </a:extLst>
          </p:cNvPr>
          <p:cNvSpPr/>
          <p:nvPr/>
        </p:nvSpPr>
        <p:spPr>
          <a:xfrm>
            <a:off x="6719175" y="5083644"/>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10">
                  <a:extLst>
                    <a:ext uri="{A12FA001-AC4F-418D-AE19-62706E023703}">
                      <ahyp:hlinkClr xmlns:ahyp="http://schemas.microsoft.com/office/drawing/2018/hyperlinkcolor" val="tx"/>
                    </a:ext>
                  </a:extLst>
                </a:hlinkClick>
              </a:rPr>
              <a:t>Application security &amp; </a:t>
            </a:r>
            <a:r>
              <a:rPr kumimoji="0" lang="en-US" sz="1050" b="0" i="0" u="none" strike="noStrike" kern="1200" cap="none" spc="0" normalizeH="0" baseline="0" noProof="0" err="1">
                <a:ln>
                  <a:noFill/>
                </a:ln>
                <a:solidFill>
                  <a:schemeClr val="tx1"/>
                </a:solidFill>
                <a:effectLst/>
                <a:uLnTx/>
                <a:uFillTx/>
                <a:latin typeface="Segoe UI Semibold"/>
                <a:ea typeface="+mn-ea"/>
                <a:cs typeface="+mn-cs"/>
                <a:hlinkClick r:id="rId10">
                  <a:extLst>
                    <a:ext uri="{A12FA001-AC4F-418D-AE19-62706E023703}">
                      <ahyp:hlinkClr xmlns:ahyp="http://schemas.microsoft.com/office/drawing/2018/hyperlinkcolor" val="tx"/>
                    </a:ext>
                  </a:extLst>
                </a:hlinkClick>
              </a:rPr>
              <a:t>DevSecOps</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91" name="Rectangle 90">
            <a:extLst>
              <a:ext uri="{FF2B5EF4-FFF2-40B4-BE49-F238E27FC236}">
                <a16:creationId xmlns:a16="http://schemas.microsoft.com/office/drawing/2014/main" id="{711BFC86-61EA-FC91-C6F3-89F2C684613B}"/>
              </a:ext>
            </a:extLst>
          </p:cNvPr>
          <p:cNvSpPr/>
          <p:nvPr/>
        </p:nvSpPr>
        <p:spPr>
          <a:xfrm>
            <a:off x="5210615" y="5417793"/>
            <a:ext cx="3837112" cy="6033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bold"/>
                <a:ea typeface="+mn-ea"/>
                <a:cs typeface="+mn-cs"/>
                <a:hlinkClick r:id="rId11">
                  <a:extLst>
                    <a:ext uri="{A12FA001-AC4F-418D-AE19-62706E023703}">
                      <ahyp:hlinkClr xmlns:ahyp="http://schemas.microsoft.com/office/drawing/2018/hyperlinkcolor" val="tx"/>
                    </a:ext>
                  </a:extLst>
                </a:hlinkClick>
              </a:rPr>
              <a:t>Infrastructure and endpoint security</a:t>
            </a: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92" name="TextBox 91">
            <a:extLst>
              <a:ext uri="{FF2B5EF4-FFF2-40B4-BE49-F238E27FC236}">
                <a16:creationId xmlns:a16="http://schemas.microsoft.com/office/drawing/2014/main" id="{F0D0D83A-0DD2-9B72-DF5F-9A1444C77F4C}"/>
              </a:ext>
            </a:extLst>
          </p:cNvPr>
          <p:cNvSpPr txBox="1"/>
          <p:nvPr/>
        </p:nvSpPr>
        <p:spPr>
          <a:xfrm>
            <a:off x="5249958" y="5635284"/>
            <a:ext cx="3743430" cy="365760"/>
          </a:xfrm>
          <a:prstGeom prst="rect">
            <a:avLst/>
          </a:prstGeom>
          <a:noFill/>
        </p:spPr>
        <p:txBody>
          <a:bodyPr wrap="square" numCol="2" spcCol="9144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effectLst/>
                <a:uLnTx/>
                <a:uFillTx/>
                <a:latin typeface="Segoe UI" panose="020B0502040204020203" pitchFamily="34" charset="0"/>
                <a:ea typeface="+mn-ea"/>
                <a:cs typeface="+mn-cs"/>
              </a:rPr>
              <a:t>Network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1" u="none" strike="noStrike" kern="1200" cap="none" spc="0" normalizeH="0" baseline="0" noProof="0">
              <a:ln>
                <a:noFill/>
              </a:ln>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effectLst/>
                <a:uLnTx/>
                <a:uFillTx/>
                <a:latin typeface="Segoe UI" panose="020B0502040204020203" pitchFamily="34" charset="0"/>
                <a:ea typeface="+mn-ea"/>
                <a:cs typeface="+mn-cs"/>
              </a:rPr>
              <a:t>Server/VM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effectLst/>
                <a:uLnTx/>
                <a:uFillTx/>
                <a:latin typeface="Segoe UI" panose="020B0502040204020203" pitchFamily="34" charset="0"/>
                <a:ea typeface="+mn-ea"/>
                <a:cs typeface="+mn-cs"/>
              </a:rPr>
              <a:t>Client endpoints/devices</a:t>
            </a:r>
          </a:p>
        </p:txBody>
      </p:sp>
      <p:sp>
        <p:nvSpPr>
          <p:cNvPr id="93" name="Left Brace 92">
            <a:extLst>
              <a:ext uri="{FF2B5EF4-FFF2-40B4-BE49-F238E27FC236}">
                <a16:creationId xmlns:a16="http://schemas.microsoft.com/office/drawing/2014/main" id="{017FCC49-A433-7F42-F5B5-0B5DFD210C61}"/>
              </a:ext>
              <a:ext uri="{C183D7F6-B498-43B3-948B-1728B52AA6E4}">
                <adec:decorative xmlns:adec="http://schemas.microsoft.com/office/drawing/2017/decorative" val="1"/>
              </a:ext>
            </a:extLst>
          </p:cNvPr>
          <p:cNvSpPr/>
          <p:nvPr/>
        </p:nvSpPr>
        <p:spPr>
          <a:xfrm>
            <a:off x="1960947" y="4070292"/>
            <a:ext cx="457200" cy="1991230"/>
          </a:xfrm>
          <a:prstGeom prst="leftBrace">
            <a:avLst>
              <a:gd name="adj1" fmla="val 0"/>
              <a:gd name="adj2" fmla="val 50000"/>
            </a:avLst>
          </a:prstGeom>
          <a:ln w="254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Rectangle 93">
            <a:extLst>
              <a:ext uri="{FF2B5EF4-FFF2-40B4-BE49-F238E27FC236}">
                <a16:creationId xmlns:a16="http://schemas.microsoft.com/office/drawing/2014/main" id="{D1F9F55A-6987-4147-AF29-169696C11205}"/>
              </a:ext>
              <a:ext uri="{C183D7F6-B498-43B3-948B-1728B52AA6E4}">
                <adec:decorative xmlns:adec="http://schemas.microsoft.com/office/drawing/2017/decorative" val="0"/>
              </a:ext>
            </a:extLst>
          </p:cNvPr>
          <p:cNvSpPr/>
          <p:nvPr/>
        </p:nvSpPr>
        <p:spPr>
          <a:xfrm>
            <a:off x="9285756" y="1944192"/>
            <a:ext cx="2209800" cy="3297762"/>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mn-ea"/>
                <a:cs typeface="+mn-cs"/>
              </a:rPr>
              <a:t>Security operations</a:t>
            </a:r>
          </a:p>
        </p:txBody>
      </p:sp>
      <p:cxnSp>
        <p:nvCxnSpPr>
          <p:cNvPr id="95" name="Straight Arrow Connector 94">
            <a:extLst>
              <a:ext uri="{FF2B5EF4-FFF2-40B4-BE49-F238E27FC236}">
                <a16:creationId xmlns:a16="http://schemas.microsoft.com/office/drawing/2014/main" id="{6F50335B-ACEB-738A-11D4-B281CE85B6FD}"/>
              </a:ext>
              <a:ext uri="{C183D7F6-B498-43B3-948B-1728B52AA6E4}">
                <adec:decorative xmlns:adec="http://schemas.microsoft.com/office/drawing/2017/decorative" val="1"/>
              </a:ext>
            </a:extLst>
          </p:cNvPr>
          <p:cNvCxnSpPr>
            <a:cxnSpLocks/>
          </p:cNvCxnSpPr>
          <p:nvPr/>
        </p:nvCxnSpPr>
        <p:spPr>
          <a:xfrm>
            <a:off x="3958814" y="2817405"/>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E02AA40-1969-8934-1D3A-A53BDB49902F}"/>
              </a:ext>
              <a:ext uri="{C183D7F6-B498-43B3-948B-1728B52AA6E4}">
                <adec:decorative xmlns:adec="http://schemas.microsoft.com/office/drawing/2017/decorative" val="1"/>
              </a:ext>
            </a:extLst>
          </p:cNvPr>
          <p:cNvCxnSpPr>
            <a:cxnSpLocks/>
          </p:cNvCxnSpPr>
          <p:nvPr/>
        </p:nvCxnSpPr>
        <p:spPr>
          <a:xfrm>
            <a:off x="3958814" y="3203342"/>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AE480A0-0C4A-F651-C766-BF74AC3D3471}"/>
              </a:ext>
            </a:extLst>
          </p:cNvPr>
          <p:cNvSpPr/>
          <p:nvPr/>
        </p:nvSpPr>
        <p:spPr>
          <a:xfrm>
            <a:off x="2553137" y="2652931"/>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Leadership Roles</a:t>
            </a:r>
          </a:p>
        </p:txBody>
      </p:sp>
      <p:sp>
        <p:nvSpPr>
          <p:cNvPr id="98" name="Rectangle 97">
            <a:extLst>
              <a:ext uri="{FF2B5EF4-FFF2-40B4-BE49-F238E27FC236}">
                <a16:creationId xmlns:a16="http://schemas.microsoft.com/office/drawing/2014/main" id="{E564D959-D43F-FD36-8B42-D46784DBDD82}"/>
              </a:ext>
            </a:extLst>
          </p:cNvPr>
          <p:cNvSpPr/>
          <p:nvPr/>
        </p:nvSpPr>
        <p:spPr>
          <a:xfrm>
            <a:off x="2553137" y="3038868"/>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Architect Roles</a:t>
            </a:r>
          </a:p>
        </p:txBody>
      </p:sp>
      <p:sp>
        <p:nvSpPr>
          <p:cNvPr id="99" name="Rectangle 98">
            <a:extLst>
              <a:ext uri="{FF2B5EF4-FFF2-40B4-BE49-F238E27FC236}">
                <a16:creationId xmlns:a16="http://schemas.microsoft.com/office/drawing/2014/main" id="{C38DC422-5FF6-6DA1-FBC3-F02D77548969}"/>
              </a:ext>
            </a:extLst>
          </p:cNvPr>
          <p:cNvSpPr/>
          <p:nvPr/>
        </p:nvSpPr>
        <p:spPr>
          <a:xfrm>
            <a:off x="9352038" y="4550773"/>
            <a:ext cx="2065020"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Incident monitoring &amp; response</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00" name="Rectangle 99">
            <a:extLst>
              <a:ext uri="{FF2B5EF4-FFF2-40B4-BE49-F238E27FC236}">
                <a16:creationId xmlns:a16="http://schemas.microsoft.com/office/drawing/2014/main" id="{370D105C-D914-730F-1699-802E446416E3}"/>
              </a:ext>
            </a:extLst>
          </p:cNvPr>
          <p:cNvSpPr/>
          <p:nvPr/>
        </p:nvSpPr>
        <p:spPr>
          <a:xfrm>
            <a:off x="9352039" y="4890105"/>
            <a:ext cx="206501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Threat Hunting</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01" name="Rectangle 100">
            <a:extLst>
              <a:ext uri="{FF2B5EF4-FFF2-40B4-BE49-F238E27FC236}">
                <a16:creationId xmlns:a16="http://schemas.microsoft.com/office/drawing/2014/main" id="{0F5F5A75-5D90-9CF3-E4D0-1C3737FED366}"/>
              </a:ext>
            </a:extLst>
          </p:cNvPr>
          <p:cNvSpPr/>
          <p:nvPr/>
        </p:nvSpPr>
        <p:spPr>
          <a:xfrm>
            <a:off x="9347774" y="3309093"/>
            <a:ext cx="1920240" cy="3289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IT &amp; OT Operations, DevOps</a:t>
            </a:r>
          </a:p>
        </p:txBody>
      </p:sp>
      <p:sp>
        <p:nvSpPr>
          <p:cNvPr id="102" name="Rectangle 101">
            <a:extLst>
              <a:ext uri="{FF2B5EF4-FFF2-40B4-BE49-F238E27FC236}">
                <a16:creationId xmlns:a16="http://schemas.microsoft.com/office/drawing/2014/main" id="{07CB847B-1ACB-92E3-C3A0-13F48AC7F2DC}"/>
              </a:ext>
            </a:extLst>
          </p:cNvPr>
          <p:cNvSpPr/>
          <p:nvPr/>
        </p:nvSpPr>
        <p:spPr>
          <a:xfrm>
            <a:off x="9424428" y="3608138"/>
            <a:ext cx="1920240"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rPr>
              <a:t>Security Operations</a:t>
            </a:r>
          </a:p>
        </p:txBody>
      </p:sp>
      <p:sp>
        <p:nvSpPr>
          <p:cNvPr id="103" name="Rectangle 102">
            <a:extLst>
              <a:ext uri="{FF2B5EF4-FFF2-40B4-BE49-F238E27FC236}">
                <a16:creationId xmlns:a16="http://schemas.microsoft.com/office/drawing/2014/main" id="{E5AE584A-BC0F-B5B4-AACA-D73803ED6B8D}"/>
              </a:ext>
              <a:ext uri="{C183D7F6-B498-43B3-948B-1728B52AA6E4}">
                <adec:decorative xmlns:adec="http://schemas.microsoft.com/office/drawing/2017/decorative" val="0"/>
              </a:ext>
            </a:extLst>
          </p:cNvPr>
          <p:cNvSpPr/>
          <p:nvPr/>
        </p:nvSpPr>
        <p:spPr>
          <a:xfrm>
            <a:off x="9285756" y="5293492"/>
            <a:ext cx="2209800" cy="8136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chemeClr val="tx1"/>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0C0D4F88-6E75-E1A9-E388-9EF4B03AD3CC}"/>
              </a:ext>
            </a:extLst>
          </p:cNvPr>
          <p:cNvSpPr/>
          <p:nvPr/>
        </p:nvSpPr>
        <p:spPr>
          <a:xfrm>
            <a:off x="9352039" y="5404784"/>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Threat intelligence</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05" name="Rectangle 104">
            <a:extLst>
              <a:ext uri="{FF2B5EF4-FFF2-40B4-BE49-F238E27FC236}">
                <a16:creationId xmlns:a16="http://schemas.microsoft.com/office/drawing/2014/main" id="{B2B12D9B-8B25-5901-7DE7-1A5881150A88}"/>
              </a:ext>
            </a:extLst>
          </p:cNvPr>
          <p:cNvSpPr/>
          <p:nvPr/>
        </p:nvSpPr>
        <p:spPr>
          <a:xfrm>
            <a:off x="9352039" y="5744541"/>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Incident preparation</a:t>
            </a:r>
            <a:endParaRPr kumimoji="0" lang="en-US" sz="1000" b="0" i="0" u="none" strike="noStrike" kern="1200" cap="none" spc="0" normalizeH="0" baseline="0" noProof="0">
              <a:ln>
                <a:noFill/>
              </a:ln>
              <a:solidFill>
                <a:schemeClr val="tx1"/>
              </a:solidFill>
              <a:effectLst/>
              <a:uLnTx/>
              <a:uFillTx/>
              <a:latin typeface="Segoe UI Semibold"/>
              <a:ea typeface="+mn-ea"/>
              <a:cs typeface="+mn-cs"/>
            </a:endParaRPr>
          </a:p>
        </p:txBody>
      </p:sp>
    </p:spTree>
    <p:extLst>
      <p:ext uri="{BB962C8B-B14F-4D97-AF65-F5344CB8AC3E}">
        <p14:creationId xmlns:p14="http://schemas.microsoft.com/office/powerpoint/2010/main" val="11018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250"/>
                                        <p:tgtEl>
                                          <p:spTgt spid="64"/>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250"/>
                                        <p:tgtEl>
                                          <p:spTgt spid="6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250"/>
                                        <p:tgtEl>
                                          <p:spTgt spid="71"/>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25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25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250"/>
                                        <p:tgtEl>
                                          <p:spTgt spid="56"/>
                                        </p:tgtEl>
                                      </p:cBhvr>
                                    </p:animEffect>
                                  </p:childTnLst>
                                </p:cTn>
                              </p:par>
                            </p:childTnLst>
                          </p:cTn>
                        </p:par>
                        <p:par>
                          <p:cTn id="38" fill="hold">
                            <p:stCondLst>
                              <p:cond delay="2250"/>
                            </p:stCondLst>
                            <p:childTnLst>
                              <p:par>
                                <p:cTn id="39" presetID="22" presetClass="entr" presetSubtype="8" fill="hold" grpId="0" nodeType="after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wipe(left)">
                                      <p:cBhvr>
                                        <p:cTn id="41" dur="250"/>
                                        <p:tgtEl>
                                          <p:spTgt spid="9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250"/>
                                        <p:tgtEl>
                                          <p:spTgt spid="57"/>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250"/>
                                        <p:tgtEl>
                                          <p:spTgt spid="7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left)">
                                      <p:cBhvr>
                                        <p:cTn id="51" dur="250"/>
                                        <p:tgtEl>
                                          <p:spTgt spid="80"/>
                                        </p:tgtEl>
                                      </p:cBhvr>
                                    </p:animEffect>
                                  </p:childTnLst>
                                </p:cTn>
                              </p:par>
                            </p:childTnLst>
                          </p:cTn>
                        </p:par>
                        <p:par>
                          <p:cTn id="52" fill="hold">
                            <p:stCondLst>
                              <p:cond delay="2750"/>
                            </p:stCondLst>
                            <p:childTnLst>
                              <p:par>
                                <p:cTn id="53" presetID="10" presetClass="entr" presetSubtype="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250"/>
                                        <p:tgtEl>
                                          <p:spTgt spid="8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wipe(left)">
                                      <p:cBhvr>
                                        <p:cTn id="58" dur="25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fade">
                                      <p:cBhvr>
                                        <p:cTn id="63" dur="500"/>
                                        <p:tgtEl>
                                          <p:spTgt spid="97"/>
                                        </p:tgtEl>
                                      </p:cBhvr>
                                    </p:animEffect>
                                  </p:childTnLst>
                                </p:cTn>
                              </p:par>
                              <p:par>
                                <p:cTn id="64" presetID="22" presetClass="entr" presetSubtype="8" fill="hold" nodeType="withEffect">
                                  <p:stCondLst>
                                    <p:cond delay="250"/>
                                  </p:stCondLst>
                                  <p:childTnLst>
                                    <p:set>
                                      <p:cBhvr>
                                        <p:cTn id="65" dur="1" fill="hold">
                                          <p:stCondLst>
                                            <p:cond delay="0"/>
                                          </p:stCondLst>
                                        </p:cTn>
                                        <p:tgtEl>
                                          <p:spTgt spid="95"/>
                                        </p:tgtEl>
                                        <p:attrNameLst>
                                          <p:attrName>style.visibility</p:attrName>
                                        </p:attrNameLst>
                                      </p:cBhvr>
                                      <p:to>
                                        <p:strVal val="visible"/>
                                      </p:to>
                                    </p:set>
                                    <p:animEffect transition="in" filter="wipe(left)">
                                      <p:cBhvr>
                                        <p:cTn id="66" dur="500"/>
                                        <p:tgtEl>
                                          <p:spTgt spid="95"/>
                                        </p:tgtEl>
                                      </p:cBhvr>
                                    </p:animEffect>
                                  </p:childTnLst>
                                </p:cTn>
                              </p:par>
                            </p:childTnLst>
                          </p:cTn>
                        </p:par>
                        <p:par>
                          <p:cTn id="67" fill="hold">
                            <p:stCondLst>
                              <p:cond delay="750"/>
                            </p:stCondLst>
                            <p:childTnLst>
                              <p:par>
                                <p:cTn id="68" presetID="10" presetClass="entr" presetSubtype="0" fill="hold" grpId="0" nodeType="afterEffect">
                                  <p:stCondLst>
                                    <p:cond delay="0"/>
                                  </p:stCondLst>
                                  <p:childTnLst>
                                    <p:set>
                                      <p:cBhvr>
                                        <p:cTn id="69" dur="1" fill="hold">
                                          <p:stCondLst>
                                            <p:cond delay="0"/>
                                          </p:stCondLst>
                                        </p:cTn>
                                        <p:tgtEl>
                                          <p:spTgt spid="98"/>
                                        </p:tgtEl>
                                        <p:attrNameLst>
                                          <p:attrName>style.visibility</p:attrName>
                                        </p:attrNameLst>
                                      </p:cBhvr>
                                      <p:to>
                                        <p:strVal val="visible"/>
                                      </p:to>
                                    </p:set>
                                    <p:animEffect transition="in" filter="fade">
                                      <p:cBhvr>
                                        <p:cTn id="70" dur="500"/>
                                        <p:tgtEl>
                                          <p:spTgt spid="98"/>
                                        </p:tgtEl>
                                      </p:cBhvr>
                                    </p:animEffect>
                                  </p:childTnLst>
                                </p:cTn>
                              </p:par>
                              <p:par>
                                <p:cTn id="71" presetID="22" presetClass="entr" presetSubtype="8" fill="hold" nodeType="withEffect">
                                  <p:stCondLst>
                                    <p:cond delay="250"/>
                                  </p:stCondLst>
                                  <p:childTnLst>
                                    <p:set>
                                      <p:cBhvr>
                                        <p:cTn id="72" dur="1" fill="hold">
                                          <p:stCondLst>
                                            <p:cond delay="0"/>
                                          </p:stCondLst>
                                        </p:cTn>
                                        <p:tgtEl>
                                          <p:spTgt spid="96"/>
                                        </p:tgtEl>
                                        <p:attrNameLst>
                                          <p:attrName>style.visibility</p:attrName>
                                        </p:attrNameLst>
                                      </p:cBhvr>
                                      <p:to>
                                        <p:strVal val="visible"/>
                                      </p:to>
                                    </p:set>
                                    <p:animEffect transition="in" filter="wipe(left)">
                                      <p:cBhvr>
                                        <p:cTn id="73" dur="500"/>
                                        <p:tgtEl>
                                          <p:spTgt spid="96"/>
                                        </p:tgtEl>
                                      </p:cBhvr>
                                    </p:animEffect>
                                  </p:childTnLst>
                                </p:cTn>
                              </p:par>
                            </p:childTnLst>
                          </p:cTn>
                        </p:par>
                        <p:par>
                          <p:cTn id="74" fill="hold">
                            <p:stCondLst>
                              <p:cond delay="1500"/>
                            </p:stCondLst>
                            <p:childTnLst>
                              <p:par>
                                <p:cTn id="75" presetID="22" presetClass="entr" presetSubtype="1" fill="hold" grpId="0" nodeType="after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up)">
                                      <p:cBhvr>
                                        <p:cTn id="77" dur="250"/>
                                        <p:tgtEl>
                                          <p:spTgt spid="82"/>
                                        </p:tgtEl>
                                      </p:cBhvr>
                                    </p:animEffect>
                                  </p:childTnLst>
                                </p:cTn>
                              </p:par>
                            </p:childTnLst>
                          </p:cTn>
                        </p:par>
                        <p:par>
                          <p:cTn id="78" fill="hold">
                            <p:stCondLst>
                              <p:cond delay="1750"/>
                            </p:stCondLst>
                            <p:childTnLst>
                              <p:par>
                                <p:cTn id="79" presetID="22" presetClass="entr" presetSubtype="1" fill="hold" grpId="0" nodeType="after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wipe(up)">
                                      <p:cBhvr>
                                        <p:cTn id="81" dur="250"/>
                                        <p:tgtEl>
                                          <p:spTgt spid="8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wipe(up)">
                                      <p:cBhvr>
                                        <p:cTn id="90" dur="250"/>
                                        <p:tgtEl>
                                          <p:spTgt spid="84"/>
                                        </p:tgtEl>
                                      </p:cBhvr>
                                    </p:animEffect>
                                  </p:childTnLst>
                                </p:cTn>
                              </p:par>
                            </p:childTnLst>
                          </p:cTn>
                        </p:par>
                        <p:par>
                          <p:cTn id="91" fill="hold">
                            <p:stCondLst>
                              <p:cond delay="750"/>
                            </p:stCondLst>
                            <p:childTnLst>
                              <p:par>
                                <p:cTn id="92" presetID="22" presetClass="entr" presetSubtype="1" fill="hold" grpId="0" nodeType="after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wipe(up)">
                                      <p:cBhvr>
                                        <p:cTn id="94" dur="250"/>
                                        <p:tgtEl>
                                          <p:spTgt spid="85"/>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86"/>
                                        </p:tgtEl>
                                        <p:attrNameLst>
                                          <p:attrName>style.visibility</p:attrName>
                                        </p:attrNameLst>
                                      </p:cBhvr>
                                      <p:to>
                                        <p:strVal val="visible"/>
                                      </p:to>
                                    </p:set>
                                    <p:animEffect transition="in" filter="wipe(up)">
                                      <p:cBhvr>
                                        <p:cTn id="98" dur="250"/>
                                        <p:tgtEl>
                                          <p:spTgt spid="86"/>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37" fill="hold" nodeType="click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barn(outVertical)">
                                      <p:cBhvr>
                                        <p:cTn id="103" dur="500"/>
                                        <p:tgtEl>
                                          <p:spTgt spid="74"/>
                                        </p:tgtEl>
                                      </p:cBhvr>
                                    </p:animEffect>
                                  </p:childTnLst>
                                </p:cTn>
                              </p:par>
                              <p:par>
                                <p:cTn id="104" presetID="16" presetClass="entr" presetSubtype="37" fill="hold" nodeType="with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barn(outVertical)">
                                      <p:cBhvr>
                                        <p:cTn id="106" dur="500"/>
                                        <p:tgtEl>
                                          <p:spTgt spid="77"/>
                                        </p:tgtEl>
                                      </p:cBhvr>
                                    </p:animEffect>
                                  </p:childTnLst>
                                </p:cTn>
                              </p:par>
                            </p:childTnLst>
                          </p:cTn>
                        </p:par>
                        <p:par>
                          <p:cTn id="107" fill="hold">
                            <p:stCondLst>
                              <p:cond delay="500"/>
                            </p:stCondLst>
                            <p:childTnLst>
                              <p:par>
                                <p:cTn id="108" presetID="22" presetClass="entr" presetSubtype="1" fill="hold" grpId="0" nodeType="afterEffect">
                                  <p:stCondLst>
                                    <p:cond delay="0"/>
                                  </p:stCondLst>
                                  <p:childTnLst>
                                    <p:set>
                                      <p:cBhvr>
                                        <p:cTn id="109" dur="1" fill="hold">
                                          <p:stCondLst>
                                            <p:cond delay="0"/>
                                          </p:stCondLst>
                                        </p:cTn>
                                        <p:tgtEl>
                                          <p:spTgt spid="87"/>
                                        </p:tgtEl>
                                        <p:attrNameLst>
                                          <p:attrName>style.visibility</p:attrName>
                                        </p:attrNameLst>
                                      </p:cBhvr>
                                      <p:to>
                                        <p:strVal val="visible"/>
                                      </p:to>
                                    </p:set>
                                    <p:animEffect transition="in" filter="wipe(up)">
                                      <p:cBhvr>
                                        <p:cTn id="110" dur="500"/>
                                        <p:tgtEl>
                                          <p:spTgt spid="87"/>
                                        </p:tgtEl>
                                      </p:cBhvr>
                                    </p:animEffect>
                                  </p:childTnLst>
                                </p:cTn>
                              </p:par>
                            </p:childTnLst>
                          </p:cTn>
                        </p:par>
                        <p:par>
                          <p:cTn id="111" fill="hold">
                            <p:stCondLst>
                              <p:cond delay="1000"/>
                            </p:stCondLst>
                            <p:childTnLst>
                              <p:par>
                                <p:cTn id="112" presetID="22" presetClass="entr" presetSubtype="8" fill="hold" grpId="0" nodeType="afterEffect">
                                  <p:stCondLst>
                                    <p:cond delay="0"/>
                                  </p:stCondLst>
                                  <p:childTnLst>
                                    <p:set>
                                      <p:cBhvr>
                                        <p:cTn id="113" dur="1" fill="hold">
                                          <p:stCondLst>
                                            <p:cond delay="0"/>
                                          </p:stCondLst>
                                        </p:cTn>
                                        <p:tgtEl>
                                          <p:spTgt spid="91"/>
                                        </p:tgtEl>
                                        <p:attrNameLst>
                                          <p:attrName>style.visibility</p:attrName>
                                        </p:attrNameLst>
                                      </p:cBhvr>
                                      <p:to>
                                        <p:strVal val="visible"/>
                                      </p:to>
                                    </p:set>
                                    <p:animEffect transition="in" filter="wipe(left)">
                                      <p:cBhvr>
                                        <p:cTn id="114" dur="500"/>
                                        <p:tgtEl>
                                          <p:spTgt spid="91"/>
                                        </p:tgtEl>
                                      </p:cBhvr>
                                    </p:animEffect>
                                  </p:childTnLst>
                                </p:cTn>
                              </p:par>
                            </p:childTnLst>
                          </p:cTn>
                        </p:par>
                        <p:par>
                          <p:cTn id="115" fill="hold">
                            <p:stCondLst>
                              <p:cond delay="1500"/>
                            </p:stCondLst>
                            <p:childTnLst>
                              <p:par>
                                <p:cTn id="116" presetID="22" presetClass="entr" presetSubtype="4" fill="hold" grpId="0" nodeType="afterEffect">
                                  <p:stCondLst>
                                    <p:cond delay="0"/>
                                  </p:stCondLst>
                                  <p:childTnLst>
                                    <p:set>
                                      <p:cBhvr>
                                        <p:cTn id="117" dur="1" fill="hold">
                                          <p:stCondLst>
                                            <p:cond delay="0"/>
                                          </p:stCondLst>
                                        </p:cTn>
                                        <p:tgtEl>
                                          <p:spTgt spid="90"/>
                                        </p:tgtEl>
                                        <p:attrNameLst>
                                          <p:attrName>style.visibility</p:attrName>
                                        </p:attrNameLst>
                                      </p:cBhvr>
                                      <p:to>
                                        <p:strVal val="visible"/>
                                      </p:to>
                                    </p:set>
                                    <p:animEffect transition="in" filter="wipe(down)">
                                      <p:cBhvr>
                                        <p:cTn id="118" dur="250"/>
                                        <p:tgtEl>
                                          <p:spTgt spid="90"/>
                                        </p:tgtEl>
                                      </p:cBhvr>
                                    </p:animEffect>
                                  </p:childTnLst>
                                </p:cTn>
                              </p:par>
                            </p:childTnLst>
                          </p:cTn>
                        </p:par>
                        <p:par>
                          <p:cTn id="119" fill="hold">
                            <p:stCondLst>
                              <p:cond delay="1750"/>
                            </p:stCondLst>
                            <p:childTnLst>
                              <p:par>
                                <p:cTn id="120" presetID="22" presetClass="entr" presetSubtype="4"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Effect transition="in" filter="wipe(down)">
                                      <p:cBhvr>
                                        <p:cTn id="122" dur="250"/>
                                        <p:tgtEl>
                                          <p:spTgt spid="89"/>
                                        </p:tgtEl>
                                      </p:cBhvr>
                                    </p:animEffect>
                                  </p:childTnLst>
                                </p:cTn>
                              </p:par>
                            </p:childTnLst>
                          </p:cTn>
                        </p:par>
                        <p:par>
                          <p:cTn id="123" fill="hold">
                            <p:stCondLst>
                              <p:cond delay="2000"/>
                            </p:stCondLst>
                            <p:childTnLst>
                              <p:par>
                                <p:cTn id="124" presetID="22" presetClass="entr" presetSubtype="4" fill="hold" grpId="0" nodeType="after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wipe(down)">
                                      <p:cBhvr>
                                        <p:cTn id="126" dur="250"/>
                                        <p:tgtEl>
                                          <p:spTgt spid="88"/>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01"/>
                                        </p:tgtEl>
                                        <p:attrNameLst>
                                          <p:attrName>style.visibility</p:attrName>
                                        </p:attrNameLst>
                                      </p:cBhvr>
                                      <p:to>
                                        <p:strVal val="visible"/>
                                      </p:to>
                                    </p:set>
                                    <p:animEffect transition="in" filter="fade">
                                      <p:cBhvr>
                                        <p:cTn id="131" dur="500"/>
                                        <p:tgtEl>
                                          <p:spTgt spid="101"/>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102"/>
                                        </p:tgtEl>
                                        <p:attrNameLst>
                                          <p:attrName>style.visibility</p:attrName>
                                        </p:attrNameLst>
                                      </p:cBhvr>
                                      <p:to>
                                        <p:strVal val="visible"/>
                                      </p:to>
                                    </p:set>
                                    <p:animEffect transition="in" filter="fade">
                                      <p:cBhvr>
                                        <p:cTn id="135" dur="500"/>
                                        <p:tgtEl>
                                          <p:spTgt spid="102"/>
                                        </p:tgtEl>
                                      </p:cBhvr>
                                    </p:animEffect>
                                  </p:childTnLst>
                                </p:cTn>
                              </p:par>
                            </p:childTnLst>
                          </p:cTn>
                        </p:par>
                        <p:par>
                          <p:cTn id="136" fill="hold">
                            <p:stCondLst>
                              <p:cond delay="1000"/>
                            </p:stCondLst>
                            <p:childTnLst>
                              <p:par>
                                <p:cTn id="137" presetID="22" presetClass="entr" presetSubtype="1" fill="hold" grpId="0" nodeType="afterEffect">
                                  <p:stCondLst>
                                    <p:cond delay="0"/>
                                  </p:stCondLst>
                                  <p:childTnLst>
                                    <p:set>
                                      <p:cBhvr>
                                        <p:cTn id="138" dur="1" fill="hold">
                                          <p:stCondLst>
                                            <p:cond delay="0"/>
                                          </p:stCondLst>
                                        </p:cTn>
                                        <p:tgtEl>
                                          <p:spTgt spid="99"/>
                                        </p:tgtEl>
                                        <p:attrNameLst>
                                          <p:attrName>style.visibility</p:attrName>
                                        </p:attrNameLst>
                                      </p:cBhvr>
                                      <p:to>
                                        <p:strVal val="visible"/>
                                      </p:to>
                                    </p:set>
                                    <p:animEffect transition="in" filter="wipe(up)">
                                      <p:cBhvr>
                                        <p:cTn id="139" dur="250"/>
                                        <p:tgtEl>
                                          <p:spTgt spid="99"/>
                                        </p:tgtEl>
                                      </p:cBhvr>
                                    </p:animEffect>
                                  </p:childTnLst>
                                </p:cTn>
                              </p:par>
                            </p:childTnLst>
                          </p:cTn>
                        </p:par>
                        <p:par>
                          <p:cTn id="140" fill="hold">
                            <p:stCondLst>
                              <p:cond delay="1250"/>
                            </p:stCondLst>
                            <p:childTnLst>
                              <p:par>
                                <p:cTn id="141" presetID="22" presetClass="entr" presetSubtype="1" fill="hold" grpId="0" nodeType="after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wipe(up)">
                                      <p:cBhvr>
                                        <p:cTn id="143" dur="250"/>
                                        <p:tgtEl>
                                          <p:spTgt spid="100"/>
                                        </p:tgtEl>
                                      </p:cBhvr>
                                    </p:animEffect>
                                  </p:childTnLst>
                                </p:cTn>
                              </p:par>
                            </p:childTnLst>
                          </p:cTn>
                        </p:par>
                        <p:par>
                          <p:cTn id="144" fill="hold">
                            <p:stCondLst>
                              <p:cond delay="1500"/>
                            </p:stCondLst>
                            <p:childTnLst>
                              <p:par>
                                <p:cTn id="145" presetID="22" presetClass="entr" presetSubtype="1" fill="hold" grpId="0" nodeType="afterEffect">
                                  <p:stCondLst>
                                    <p:cond delay="0"/>
                                  </p:stCondLst>
                                  <p:childTnLst>
                                    <p:set>
                                      <p:cBhvr>
                                        <p:cTn id="146" dur="1" fill="hold">
                                          <p:stCondLst>
                                            <p:cond delay="0"/>
                                          </p:stCondLst>
                                        </p:cTn>
                                        <p:tgtEl>
                                          <p:spTgt spid="104"/>
                                        </p:tgtEl>
                                        <p:attrNameLst>
                                          <p:attrName>style.visibility</p:attrName>
                                        </p:attrNameLst>
                                      </p:cBhvr>
                                      <p:to>
                                        <p:strVal val="visible"/>
                                      </p:to>
                                    </p:set>
                                    <p:animEffect transition="in" filter="wipe(up)">
                                      <p:cBhvr>
                                        <p:cTn id="147" dur="250"/>
                                        <p:tgtEl>
                                          <p:spTgt spid="10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3"/>
                                        </p:tgtEl>
                                        <p:attrNameLst>
                                          <p:attrName>style.visibility</p:attrName>
                                        </p:attrNameLst>
                                      </p:cBhvr>
                                      <p:to>
                                        <p:strVal val="visible"/>
                                      </p:to>
                                    </p:set>
                                    <p:animEffect transition="in" filter="fade">
                                      <p:cBhvr>
                                        <p:cTn id="150" dur="250"/>
                                        <p:tgtEl>
                                          <p:spTgt spid="103"/>
                                        </p:tgtEl>
                                      </p:cBhvr>
                                    </p:animEffect>
                                  </p:childTnLst>
                                </p:cTn>
                              </p:par>
                            </p:childTnLst>
                          </p:cTn>
                        </p:par>
                        <p:par>
                          <p:cTn id="151" fill="hold">
                            <p:stCondLst>
                              <p:cond delay="1750"/>
                            </p:stCondLst>
                            <p:childTnLst>
                              <p:par>
                                <p:cTn id="152" presetID="22" presetClass="entr" presetSubtype="1" fill="hold" grpId="0" nodeType="afterEffect">
                                  <p:stCondLst>
                                    <p:cond delay="0"/>
                                  </p:stCondLst>
                                  <p:childTnLst>
                                    <p:set>
                                      <p:cBhvr>
                                        <p:cTn id="153" dur="1" fill="hold">
                                          <p:stCondLst>
                                            <p:cond delay="0"/>
                                          </p:stCondLst>
                                        </p:cTn>
                                        <p:tgtEl>
                                          <p:spTgt spid="105"/>
                                        </p:tgtEl>
                                        <p:attrNameLst>
                                          <p:attrName>style.visibility</p:attrName>
                                        </p:attrNameLst>
                                      </p:cBhvr>
                                      <p:to>
                                        <p:strVal val="visible"/>
                                      </p:to>
                                    </p:set>
                                    <p:animEffect transition="in" filter="wipe(up)">
                                      <p:cBhvr>
                                        <p:cTn id="154" dur="250"/>
                                        <p:tgtEl>
                                          <p:spTgt spid="105"/>
                                        </p:tgtEl>
                                      </p:cBhvr>
                                    </p:animEffect>
                                  </p:childTnLst>
                                </p:cTn>
                              </p:par>
                            </p:childTnLst>
                          </p:cTn>
                        </p:par>
                        <p:par>
                          <p:cTn id="155" fill="hold">
                            <p:stCondLst>
                              <p:cond delay="2000"/>
                            </p:stCondLst>
                            <p:childTnLst>
                              <p:par>
                                <p:cTn id="156" presetID="10" presetClass="entr" presetSubtype="0" fill="hold" grpId="0" nodeType="after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fade">
                                      <p:cBhvr>
                                        <p:cTn id="158" dur="500"/>
                                        <p:tgtEl>
                                          <p:spTgt spid="60"/>
                                        </p:tgtEl>
                                      </p:cBhvr>
                                    </p:animEffect>
                                  </p:childTnLst>
                                </p:cTn>
                              </p:par>
                              <p:par>
                                <p:cTn id="159" presetID="22" presetClass="entr" presetSubtype="2" fill="hold" nodeType="withEffect">
                                  <p:stCondLst>
                                    <p:cond delay="0"/>
                                  </p:stCondLst>
                                  <p:childTnLst>
                                    <p:set>
                                      <p:cBhvr>
                                        <p:cTn id="160" dur="1" fill="hold">
                                          <p:stCondLst>
                                            <p:cond delay="0"/>
                                          </p:stCondLst>
                                        </p:cTn>
                                        <p:tgtEl>
                                          <p:spTgt spid="58"/>
                                        </p:tgtEl>
                                        <p:attrNameLst>
                                          <p:attrName>style.visibility</p:attrName>
                                        </p:attrNameLst>
                                      </p:cBhvr>
                                      <p:to>
                                        <p:strVal val="visible"/>
                                      </p:to>
                                    </p:set>
                                    <p:animEffect transition="in" filter="wipe(right)">
                                      <p:cBhvr>
                                        <p:cTn id="161" dur="500"/>
                                        <p:tgtEl>
                                          <p:spTgt spid="58"/>
                                        </p:tgtEl>
                                      </p:cBhvr>
                                    </p:animEffect>
                                  </p:childTnLst>
                                </p:cTn>
                              </p:par>
                              <p:par>
                                <p:cTn id="162" presetID="22" presetClass="entr" presetSubtype="2" fill="hold" nodeType="with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wipe(right)">
                                      <p:cBhvr>
                                        <p:cTn id="16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0" grpId="0" animBg="1"/>
      <p:bldP spid="62" grpId="0" animBg="1"/>
      <p:bldP spid="63" grpId="0" animBg="1"/>
      <p:bldP spid="64" grpId="0" animBg="1"/>
      <p:bldP spid="65" grpId="0" animBg="1"/>
      <p:bldP spid="66" grpId="0" animBg="1"/>
      <p:bldP spid="71" grpId="0" animBg="1"/>
      <p:bldP spid="72" grpId="0"/>
      <p:bldP spid="73" grpId="0" animBg="1"/>
      <p:bldP spid="80" grpId="0" animBg="1"/>
      <p:bldP spid="81"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3" grpId="0" animBg="1"/>
      <p:bldP spid="94" grpId="0" animBg="1"/>
      <p:bldP spid="97" grpId="0" animBg="1"/>
      <p:bldP spid="98" grpId="0" animBg="1"/>
      <p:bldP spid="99" grpId="0" animBg="1"/>
      <p:bldP spid="100" grpId="0" animBg="1"/>
      <p:bldP spid="101" grpId="0" animBg="1"/>
      <p:bldP spid="102" grpId="0" animBg="1"/>
      <p:bldP spid="103" grpId="0" animBg="1"/>
      <p:bldP spid="104" grpId="0" animBg="1"/>
      <p:bldP spid="10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50DF-2789-5FF2-3CBC-583ADC0E6FAB}"/>
              </a:ext>
            </a:extLst>
          </p:cNvPr>
          <p:cNvSpPr>
            <a:spLocks noGrp="1"/>
          </p:cNvSpPr>
          <p:nvPr>
            <p:ph type="title"/>
          </p:nvPr>
        </p:nvSpPr>
        <p:spPr/>
        <p:txBody>
          <a:bodyPr>
            <a:normAutofit/>
          </a:bodyPr>
          <a:lstStyle/>
          <a:p>
            <a:r>
              <a:rPr lang="es-ES_tradnl" b="1">
                <a:effectLst/>
                <a:latin typeface="Helvetica Neue" panose="02000503000000020004" pitchFamily="2" charset="0"/>
              </a:rPr>
              <a:t>Herramientas y Tecnologías de Seguridad</a:t>
            </a:r>
            <a:endParaRPr lang="es-ES_tradnl"/>
          </a:p>
        </p:txBody>
      </p:sp>
      <p:sp>
        <p:nvSpPr>
          <p:cNvPr id="3" name="Content Placeholder 2">
            <a:extLst>
              <a:ext uri="{FF2B5EF4-FFF2-40B4-BE49-F238E27FC236}">
                <a16:creationId xmlns:a16="http://schemas.microsoft.com/office/drawing/2014/main" id="{B58768AA-5475-2DAA-91C8-C29F5CA81D5E}"/>
              </a:ext>
            </a:extLst>
          </p:cNvPr>
          <p:cNvSpPr>
            <a:spLocks noGrp="1"/>
          </p:cNvSpPr>
          <p:nvPr>
            <p:ph idx="1"/>
          </p:nvPr>
        </p:nvSpPr>
        <p:spPr/>
        <p:txBody>
          <a:bodyPr>
            <a:normAutofit fontScale="92500"/>
          </a:bodyPr>
          <a:lstStyle/>
          <a:p>
            <a:pPr marL="457200" lvl="1" indent="0">
              <a:buNone/>
            </a:pPr>
            <a:r>
              <a:rPr lang="es-ES_tradnl" sz="2200" b="1" i="1" dirty="0">
                <a:solidFill>
                  <a:schemeClr val="accent2">
                    <a:lumMod val="60000"/>
                    <a:lumOff val="40000"/>
                  </a:schemeClr>
                </a:solidFill>
                <a:effectLst/>
                <a:latin typeface="Helvetica Neue" panose="02000503000000020004" pitchFamily="2" charset="0"/>
              </a:rPr>
              <a:t>Firewalls</a:t>
            </a:r>
          </a:p>
          <a:p>
            <a:pPr marL="457200" lvl="1" indent="0">
              <a:buNone/>
            </a:pPr>
            <a:r>
              <a:rPr lang="es-ES_tradnl" dirty="0">
                <a:effectLst/>
                <a:latin typeface="Helvetica Neue" panose="02000503000000020004" pitchFamily="2" charset="0"/>
              </a:rPr>
              <a:t>Dispositivos que controlan el tráfico de red y protegen contra amenazas externas.</a:t>
            </a:r>
          </a:p>
          <a:p>
            <a:pPr marL="457200" lvl="1" indent="0">
              <a:buNone/>
            </a:pPr>
            <a:r>
              <a:rPr lang="es-ES_tradnl" sz="2200" b="1" i="1" dirty="0">
                <a:solidFill>
                  <a:schemeClr val="accent2">
                    <a:lumMod val="60000"/>
                    <a:lumOff val="40000"/>
                  </a:schemeClr>
                </a:solidFill>
                <a:effectLst/>
                <a:latin typeface="Helvetica Neue" panose="02000503000000020004" pitchFamily="2" charset="0"/>
              </a:rPr>
              <a:t>Sistemas de Detección de Intrusiones (IDS) y Sistemas de Prevención de Intrusiones (IPS)</a:t>
            </a:r>
          </a:p>
          <a:p>
            <a:pPr marL="457200" lvl="1" indent="0">
              <a:buNone/>
            </a:pPr>
            <a:r>
              <a:rPr lang="es-ES_tradnl" dirty="0">
                <a:effectLst/>
                <a:latin typeface="Helvetica Neue" panose="02000503000000020004" pitchFamily="2" charset="0"/>
              </a:rPr>
              <a:t>Monitorean la red en busca de actividades sospechosas y responden automáticamente para prevenir ataques.</a:t>
            </a:r>
          </a:p>
          <a:p>
            <a:pPr marL="457200" lvl="1" indent="0">
              <a:buNone/>
            </a:pPr>
            <a:r>
              <a:rPr lang="es-ES_tradnl" sz="2200" b="1" i="1" dirty="0">
                <a:solidFill>
                  <a:schemeClr val="accent2">
                    <a:lumMod val="60000"/>
                    <a:lumOff val="40000"/>
                  </a:schemeClr>
                </a:solidFill>
                <a:effectLst/>
                <a:latin typeface="Helvetica Neue" panose="02000503000000020004" pitchFamily="2" charset="0"/>
              </a:rPr>
              <a:t>Sistemas de Gestión de Eventos e Información de Seguridad (SIEM)</a:t>
            </a:r>
          </a:p>
          <a:p>
            <a:pPr marL="457200" lvl="1" indent="0">
              <a:buNone/>
            </a:pPr>
            <a:r>
              <a:rPr lang="es-ES_tradnl" dirty="0">
                <a:effectLst/>
                <a:latin typeface="Helvetica Neue" panose="02000503000000020004" pitchFamily="2" charset="0"/>
              </a:rPr>
              <a:t>Plataformas que recopilan, correlacionan y analizan registros de seguridad de múltiples fuentes para detectar y responder a amenazas.</a:t>
            </a:r>
          </a:p>
          <a:p>
            <a:pPr marL="457200" lvl="1" indent="0">
              <a:buNone/>
            </a:pPr>
            <a:r>
              <a:rPr lang="es-ES_tradnl" sz="2200" b="1" i="1" dirty="0">
                <a:solidFill>
                  <a:schemeClr val="accent2">
                    <a:lumMod val="60000"/>
                    <a:lumOff val="40000"/>
                  </a:schemeClr>
                </a:solidFill>
                <a:effectLst/>
                <a:latin typeface="Helvetica Neue" panose="02000503000000020004" pitchFamily="2" charset="0"/>
              </a:rPr>
              <a:t>Herramientas de Análisis de Vulnerabilidades</a:t>
            </a:r>
          </a:p>
          <a:p>
            <a:pPr marL="457200" lvl="1" indent="0">
              <a:buNone/>
            </a:pPr>
            <a:r>
              <a:rPr lang="es-ES_tradnl" dirty="0">
                <a:effectLst/>
                <a:latin typeface="Helvetica Neue" panose="02000503000000020004" pitchFamily="2" charset="0"/>
              </a:rPr>
              <a:t>Escanean sistemas en busca de vulnerabilidades conocidas y ayudan a priorizar las correcciones.</a:t>
            </a:r>
          </a:p>
        </p:txBody>
      </p:sp>
    </p:spTree>
    <p:extLst>
      <p:ext uri="{BB962C8B-B14F-4D97-AF65-F5344CB8AC3E}">
        <p14:creationId xmlns:p14="http://schemas.microsoft.com/office/powerpoint/2010/main" val="1412038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Rectangle 507">
            <a:extLst>
              <a:ext uri="{FF2B5EF4-FFF2-40B4-BE49-F238E27FC236}">
                <a16:creationId xmlns:a16="http://schemas.microsoft.com/office/drawing/2014/main" id="{621DE5B4-07AE-35AC-3946-4F2AE69526D9}"/>
              </a:ext>
            </a:extLst>
          </p:cNvPr>
          <p:cNvSpPr/>
          <p:nvPr/>
        </p:nvSpPr>
        <p:spPr bwMode="auto">
          <a:xfrm>
            <a:off x="8434225" y="2288574"/>
            <a:ext cx="1696023" cy="2367012"/>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a:hlinkClick r:id="rId3" tooltip="Azure Purview (in preview) is a unified data governance service that helps you manage and govern your on-premises, multi-cloud, and software-as-a-service (SaaS) data. "/>
            <a:extLst>
              <a:ext uri="{FF2B5EF4-FFF2-40B4-BE49-F238E27FC236}">
                <a16:creationId xmlns:a16="http://schemas.microsoft.com/office/drawing/2014/main" id="{E70F0488-096D-D6D3-8EB3-83B4F924379E}"/>
              </a:ext>
            </a:extLst>
          </p:cNvPr>
          <p:cNvSpPr/>
          <p:nvPr/>
        </p:nvSpPr>
        <p:spPr>
          <a:xfrm>
            <a:off x="8689174" y="2569396"/>
            <a:ext cx="1361759" cy="18897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 Purview</a:t>
            </a:r>
          </a:p>
        </p:txBody>
      </p:sp>
      <p:sp>
        <p:nvSpPr>
          <p:cNvPr id="510" name="Rectangle 509">
            <a:extLst>
              <a:ext uri="{FF2B5EF4-FFF2-40B4-BE49-F238E27FC236}">
                <a16:creationId xmlns:a16="http://schemas.microsoft.com/office/drawing/2014/main" id="{36554C52-E9B3-CF14-418F-1166D9584A40}"/>
              </a:ext>
            </a:extLst>
          </p:cNvPr>
          <p:cNvSpPr/>
          <p:nvPr/>
        </p:nvSpPr>
        <p:spPr>
          <a:xfrm>
            <a:off x="4671020" y="1162598"/>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511" name="Title 1">
            <a:extLst>
              <a:ext uri="{FF2B5EF4-FFF2-40B4-BE49-F238E27FC236}">
                <a16:creationId xmlns:a16="http://schemas.microsoft.com/office/drawing/2014/main" id="{D2268A1E-1004-601D-AA6B-87D9B3BC7206}"/>
              </a:ext>
            </a:extLst>
          </p:cNvPr>
          <p:cNvSpPr txBox="1">
            <a:spLocks/>
          </p:cNvSpPr>
          <p:nvPr/>
        </p:nvSpPr>
        <p:spPr>
          <a:xfrm>
            <a:off x="4610992" y="375311"/>
            <a:ext cx="3896353"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Cybersecurity Reference Architecture</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1000" b="1" i="1"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Security modernization with Zero Trust Principles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7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 tooltip="The latest published version of this document can be found at https://aka.ms/MCRA"/>
              </a:rPr>
              <a:t>https://aka.ms/MCRA</a:t>
            </a:r>
            <a:endParaRPr kumimoji="0" lang="en-US" sz="700" b="0" i="0" u="none" strike="noStrike" kern="1200" cap="none" spc="0" normalizeH="0" baseline="0" noProof="0" dirty="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512" name="Picture 511">
            <a:extLst>
              <a:ext uri="{FF2B5EF4-FFF2-40B4-BE49-F238E27FC236}">
                <a16:creationId xmlns:a16="http://schemas.microsoft.com/office/drawing/2014/main" id="{10C18E99-F7DE-552E-3C10-DC1F8140A24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bwMode="invGray">
          <a:xfrm>
            <a:off x="6039974" y="122541"/>
            <a:ext cx="1038388" cy="222436"/>
          </a:xfrm>
          <a:prstGeom prst="rect">
            <a:avLst/>
          </a:prstGeom>
        </p:spPr>
      </p:pic>
      <p:grpSp>
        <p:nvGrpSpPr>
          <p:cNvPr id="513" name="Group 512">
            <a:extLst>
              <a:ext uri="{FF2B5EF4-FFF2-40B4-BE49-F238E27FC236}">
                <a16:creationId xmlns:a16="http://schemas.microsoft.com/office/drawing/2014/main" id="{E8C24AE3-A66E-6BB2-8B77-A12CC9624B30}"/>
              </a:ext>
            </a:extLst>
          </p:cNvPr>
          <p:cNvGrpSpPr/>
          <p:nvPr/>
        </p:nvGrpSpPr>
        <p:grpSpPr>
          <a:xfrm>
            <a:off x="6025390" y="1150637"/>
            <a:ext cx="391537" cy="163189"/>
            <a:chOff x="5576198" y="965691"/>
            <a:chExt cx="493273" cy="217085"/>
          </a:xfrm>
        </p:grpSpPr>
        <p:sp>
          <p:nvSpPr>
            <p:cNvPr id="514" name="Rectangle 513">
              <a:extLst>
                <a:ext uri="{FF2B5EF4-FFF2-40B4-BE49-F238E27FC236}">
                  <a16:creationId xmlns:a16="http://schemas.microsoft.com/office/drawing/2014/main" id="{35268A81-80F1-FFC4-31CC-0E418A584593}"/>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a:extLst>
                <a:ext uri="{FF2B5EF4-FFF2-40B4-BE49-F238E27FC236}">
                  <a16:creationId xmlns:a16="http://schemas.microsoft.com/office/drawing/2014/main" id="{8EAC61FC-34A8-A843-5BB1-2F552B0A085A}"/>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6" name="Rectangle 515">
              <a:extLst>
                <a:ext uri="{FF2B5EF4-FFF2-40B4-BE49-F238E27FC236}">
                  <a16:creationId xmlns:a16="http://schemas.microsoft.com/office/drawing/2014/main" id="{B6B03CD0-60A4-4974-141A-A730147C7C0C}"/>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421597C6-4D8A-468C-7840-B8095E496001}"/>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18" name="Straight Arrow Connector 517">
            <a:extLst>
              <a:ext uri="{FF2B5EF4-FFF2-40B4-BE49-F238E27FC236}">
                <a16:creationId xmlns:a16="http://schemas.microsoft.com/office/drawing/2014/main" id="{F7DE1E2C-4148-0D34-E0AB-B8ACE8ADCCA0}"/>
              </a:ext>
            </a:extLst>
          </p:cNvPr>
          <p:cNvCxnSpPr>
            <a:cxnSpLocks/>
          </p:cNvCxnSpPr>
          <p:nvPr/>
        </p:nvCxnSpPr>
        <p:spPr>
          <a:xfrm flipH="1" flipV="1">
            <a:off x="5914995" y="1305425"/>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19" name="Rectangle 518">
            <a:extLst>
              <a:ext uri="{FF2B5EF4-FFF2-40B4-BE49-F238E27FC236}">
                <a16:creationId xmlns:a16="http://schemas.microsoft.com/office/drawing/2014/main" id="{D5697186-8126-9E1F-AC26-867CC2412741}"/>
              </a:ext>
            </a:extLst>
          </p:cNvPr>
          <p:cNvSpPr/>
          <p:nvPr/>
        </p:nvSpPr>
        <p:spPr>
          <a:xfrm>
            <a:off x="4670293" y="1162559"/>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Click for more information</a:t>
            </a:r>
          </a:p>
        </p:txBody>
      </p:sp>
      <p:sp>
        <p:nvSpPr>
          <p:cNvPr id="520" name="Rectangle 115">
            <a:extLst>
              <a:ext uri="{FF2B5EF4-FFF2-40B4-BE49-F238E27FC236}">
                <a16:creationId xmlns:a16="http://schemas.microsoft.com/office/drawing/2014/main" id="{25B38594-0E9A-64B5-8482-5B7C582FEDE0}"/>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1" name="L-Shape 520">
            <a:hlinkClick r:id="rId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6C401991-A7E0-1B68-E86E-C26CC2443F2D}"/>
              </a:ext>
            </a:extLst>
          </p:cNvPr>
          <p:cNvSpPr/>
          <p:nvPr/>
        </p:nvSpPr>
        <p:spPr bwMode="auto">
          <a:xfrm flipH="1">
            <a:off x="5422405" y="2254157"/>
            <a:ext cx="2799777" cy="4157270"/>
          </a:xfrm>
          <a:prstGeom prst="corner">
            <a:avLst>
              <a:gd name="adj1" fmla="val 33671"/>
              <a:gd name="adj2" fmla="val 57985"/>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22" name="Group 521">
            <a:extLst>
              <a:ext uri="{FF2B5EF4-FFF2-40B4-BE49-F238E27FC236}">
                <a16:creationId xmlns:a16="http://schemas.microsoft.com/office/drawing/2014/main" id="{B4927A03-CE89-82DA-A909-0529D112B6C8}"/>
              </a:ext>
            </a:extLst>
          </p:cNvPr>
          <p:cNvGrpSpPr/>
          <p:nvPr/>
        </p:nvGrpSpPr>
        <p:grpSpPr>
          <a:xfrm>
            <a:off x="8655248" y="2759528"/>
            <a:ext cx="1397204" cy="1376794"/>
            <a:chOff x="5742785" y="2788394"/>
            <a:chExt cx="1397204" cy="1348523"/>
          </a:xfrm>
        </p:grpSpPr>
        <p:sp>
          <p:nvSpPr>
            <p:cNvPr id="523" name="Rectangle 522">
              <a:hlinkClick r:id="rId7"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62F7ECFE-2900-DB7F-380E-0E6560D287F9}"/>
                </a:ext>
              </a:extLst>
            </p:cNvPr>
            <p:cNvSpPr/>
            <p:nvPr/>
          </p:nvSpPr>
          <p:spPr>
            <a:xfrm>
              <a:off x="5742785" y="2788394"/>
              <a:ext cx="1397204" cy="134852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 rIns="0" rtlCol="0" anchor="t" anchorCtr="0">
              <a:noAutofit/>
            </a:bodyPr>
            <a:lstStyle/>
            <a:p>
              <a:pPr marR="0" lvl="0" algn="l" defTabSz="914400" rtl="0" eaLnBrk="1" fontAlgn="auto" latinLnBrk="0" hangingPunct="1">
                <a:lnSpc>
                  <a:spcPct val="100000"/>
                </a:lnSpc>
                <a:spcBef>
                  <a:spcPts val="0"/>
                </a:spcBef>
                <a:spcAft>
                  <a:spcPts val="200"/>
                </a:spcAft>
                <a:buClrTx/>
                <a:buSzTx/>
                <a:buFontTx/>
                <a:buNone/>
                <a:tabLst/>
                <a:defRPr/>
              </a:pPr>
              <a:r>
                <a:rPr kumimoji="0" lang="en-US" sz="850"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Microsoft Information Protection (MIP)</a:t>
              </a:r>
            </a:p>
          </p:txBody>
        </p:sp>
        <p:sp>
          <p:nvSpPr>
            <p:cNvPr id="524" name="Rectangle 523">
              <a:hlinkClick r:id="rId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AC52AE14-23A5-1FE1-AE7E-D93E58423715}"/>
                </a:ext>
              </a:extLst>
            </p:cNvPr>
            <p:cNvSpPr/>
            <p:nvPr/>
          </p:nvSpPr>
          <p:spPr>
            <a:xfrm>
              <a:off x="5870898" y="3471161"/>
              <a:ext cx="1226300" cy="259150"/>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File Scanner</a:t>
              </a:r>
              <a:b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700" b="0" i="1" u="none" strike="noStrike" kern="1200" cap="none" spc="0" normalizeH="0" baseline="0" noProof="0" dirty="0">
                  <a:ln>
                    <a:noFill/>
                  </a:ln>
                  <a:solidFill>
                    <a:schemeClr val="tx1"/>
                  </a:solidFill>
                  <a:effectLst/>
                  <a:uLnTx/>
                  <a:uFillTx/>
                  <a:ea typeface="+mn-ea"/>
                  <a:cs typeface="Segoe UI Semibold" panose="020B0702040204020203" pitchFamily="34" charset="0"/>
                </a:rPr>
                <a:t>(on-premises and cloud)</a:t>
              </a:r>
            </a:p>
          </p:txBody>
        </p:sp>
        <p:grpSp>
          <p:nvGrpSpPr>
            <p:cNvPr id="525" name="Group 524">
              <a:extLst>
                <a:ext uri="{FF2B5EF4-FFF2-40B4-BE49-F238E27FC236}">
                  <a16:creationId xmlns:a16="http://schemas.microsoft.com/office/drawing/2014/main" id="{D1D0A53E-950E-CBD2-C25D-9D2D6A897254}"/>
                </a:ext>
              </a:extLst>
            </p:cNvPr>
            <p:cNvGrpSpPr/>
            <p:nvPr/>
          </p:nvGrpSpPr>
          <p:grpSpPr>
            <a:xfrm>
              <a:off x="5827495" y="3747116"/>
              <a:ext cx="1137564" cy="379376"/>
              <a:chOff x="5036432" y="1762711"/>
              <a:chExt cx="1204378" cy="401658"/>
            </a:xfrm>
          </p:grpSpPr>
          <p:grpSp>
            <p:nvGrpSpPr>
              <p:cNvPr id="526" name="Group 525">
                <a:extLst>
                  <a:ext uri="{FF2B5EF4-FFF2-40B4-BE49-F238E27FC236}">
                    <a16:creationId xmlns:a16="http://schemas.microsoft.com/office/drawing/2014/main" id="{643AB6E0-6229-F35D-5D51-74A4D020704E}"/>
                  </a:ext>
                </a:extLst>
              </p:cNvPr>
              <p:cNvGrpSpPr/>
              <p:nvPr/>
            </p:nvGrpSpPr>
            <p:grpSpPr>
              <a:xfrm>
                <a:off x="5871491" y="1804527"/>
                <a:ext cx="200678" cy="176026"/>
                <a:chOff x="5705504" y="1373906"/>
                <a:chExt cx="278295" cy="244109"/>
              </a:xfrm>
            </p:grpSpPr>
            <p:pic>
              <p:nvPicPr>
                <p:cNvPr id="550" name="Picture 549">
                  <a:hlinkClick r:id="rId9"/>
                  <a:extLst>
                    <a:ext uri="{FF2B5EF4-FFF2-40B4-BE49-F238E27FC236}">
                      <a16:creationId xmlns:a16="http://schemas.microsoft.com/office/drawing/2014/main" id="{18819810-E20D-1FB0-9753-C1C1B7A317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5504" y="1373906"/>
                  <a:ext cx="278295" cy="209651"/>
                </a:xfrm>
                <a:prstGeom prst="rect">
                  <a:avLst/>
                </a:prstGeom>
              </p:spPr>
            </p:pic>
            <p:grpSp>
              <p:nvGrpSpPr>
                <p:cNvPr id="551" name="Group 550">
                  <a:extLst>
                    <a:ext uri="{FF2B5EF4-FFF2-40B4-BE49-F238E27FC236}">
                      <a16:creationId xmlns:a16="http://schemas.microsoft.com/office/drawing/2014/main" id="{2A29D80C-64A9-1C13-1836-720F623F93EC}"/>
                    </a:ext>
                  </a:extLst>
                </p:cNvPr>
                <p:cNvGrpSpPr/>
                <p:nvPr/>
              </p:nvGrpSpPr>
              <p:grpSpPr bwMode="black">
                <a:xfrm>
                  <a:off x="5864559" y="1549698"/>
                  <a:ext cx="112186" cy="68317"/>
                  <a:chOff x="10387012" y="4179358"/>
                  <a:chExt cx="974726" cy="593725"/>
                </a:xfrm>
                <a:solidFill>
                  <a:srgbClr val="505050"/>
                </a:solidFill>
              </p:grpSpPr>
              <p:sp>
                <p:nvSpPr>
                  <p:cNvPr id="552" name="Freeform 26">
                    <a:extLst>
                      <a:ext uri="{FF2B5EF4-FFF2-40B4-BE49-F238E27FC236}">
                        <a16:creationId xmlns:a16="http://schemas.microsoft.com/office/drawing/2014/main" id="{A4FBB1D5-C16C-0EE2-26D1-39B6D030301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Freeform 27">
                    <a:extLst>
                      <a:ext uri="{FF2B5EF4-FFF2-40B4-BE49-F238E27FC236}">
                        <a16:creationId xmlns:a16="http://schemas.microsoft.com/office/drawing/2014/main" id="{E7E910FF-6CB6-93B9-D979-E47A5E33D4F8}"/>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4" name="Freeform 28">
                    <a:extLst>
                      <a:ext uri="{FF2B5EF4-FFF2-40B4-BE49-F238E27FC236}">
                        <a16:creationId xmlns:a16="http://schemas.microsoft.com/office/drawing/2014/main" id="{C83DF191-3323-3843-B0E1-43F7D7132EE5}"/>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5" name="Freeform 29">
                    <a:extLst>
                      <a:ext uri="{FF2B5EF4-FFF2-40B4-BE49-F238E27FC236}">
                        <a16:creationId xmlns:a16="http://schemas.microsoft.com/office/drawing/2014/main" id="{7DB44263-83B1-2A5D-9C91-37A86DAEDA7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6" name="Freeform 30">
                    <a:extLst>
                      <a:ext uri="{FF2B5EF4-FFF2-40B4-BE49-F238E27FC236}">
                        <a16:creationId xmlns:a16="http://schemas.microsoft.com/office/drawing/2014/main" id="{A25897C4-9054-0EE7-9BE7-29572FCE986C}"/>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527" name="Group 526">
                <a:extLst>
                  <a:ext uri="{FF2B5EF4-FFF2-40B4-BE49-F238E27FC236}">
                    <a16:creationId xmlns:a16="http://schemas.microsoft.com/office/drawing/2014/main" id="{814FA6B1-0602-348A-9E52-D16F20CF1BC5}"/>
                  </a:ext>
                </a:extLst>
              </p:cNvPr>
              <p:cNvGrpSpPr/>
              <p:nvPr/>
            </p:nvGrpSpPr>
            <p:grpSpPr>
              <a:xfrm>
                <a:off x="6103642" y="1813499"/>
                <a:ext cx="137168" cy="158081"/>
                <a:chOff x="5979850" y="1393026"/>
                <a:chExt cx="190223" cy="219224"/>
              </a:xfrm>
            </p:grpSpPr>
            <p:pic>
              <p:nvPicPr>
                <p:cNvPr id="543" name="Picture 542">
                  <a:hlinkClick r:id="rId11"/>
                  <a:extLst>
                    <a:ext uri="{FF2B5EF4-FFF2-40B4-BE49-F238E27FC236}">
                      <a16:creationId xmlns:a16="http://schemas.microsoft.com/office/drawing/2014/main" id="{44386869-74C6-25B4-ADFE-55F2D7E2E4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9850" y="1393026"/>
                  <a:ext cx="169500" cy="169501"/>
                </a:xfrm>
                <a:prstGeom prst="rect">
                  <a:avLst/>
                </a:prstGeom>
              </p:spPr>
            </p:pic>
            <p:grpSp>
              <p:nvGrpSpPr>
                <p:cNvPr id="544" name="Group 543">
                  <a:extLst>
                    <a:ext uri="{FF2B5EF4-FFF2-40B4-BE49-F238E27FC236}">
                      <a16:creationId xmlns:a16="http://schemas.microsoft.com/office/drawing/2014/main" id="{32C5AE52-DD86-7408-AE7B-0477E316647E}"/>
                    </a:ext>
                  </a:extLst>
                </p:cNvPr>
                <p:cNvGrpSpPr/>
                <p:nvPr/>
              </p:nvGrpSpPr>
              <p:grpSpPr bwMode="black">
                <a:xfrm>
                  <a:off x="6057887" y="1543933"/>
                  <a:ext cx="112186" cy="68317"/>
                  <a:chOff x="10387012" y="4179358"/>
                  <a:chExt cx="974726" cy="593725"/>
                </a:xfrm>
                <a:solidFill>
                  <a:srgbClr val="505050"/>
                </a:solidFill>
              </p:grpSpPr>
              <p:sp>
                <p:nvSpPr>
                  <p:cNvPr id="545" name="Freeform 26">
                    <a:extLst>
                      <a:ext uri="{FF2B5EF4-FFF2-40B4-BE49-F238E27FC236}">
                        <a16:creationId xmlns:a16="http://schemas.microsoft.com/office/drawing/2014/main" id="{C033D692-E4A0-9F2B-6598-A69C9D3C5D57}"/>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6" name="Freeform 27">
                    <a:extLst>
                      <a:ext uri="{FF2B5EF4-FFF2-40B4-BE49-F238E27FC236}">
                        <a16:creationId xmlns:a16="http://schemas.microsoft.com/office/drawing/2014/main" id="{4B2456B3-70C7-1CE0-DBED-9D9015D54BD2}"/>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7" name="Freeform 28">
                    <a:extLst>
                      <a:ext uri="{FF2B5EF4-FFF2-40B4-BE49-F238E27FC236}">
                        <a16:creationId xmlns:a16="http://schemas.microsoft.com/office/drawing/2014/main" id="{07250B75-CDF9-4346-BA29-D2F414B5480C}"/>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8" name="Freeform 29">
                    <a:extLst>
                      <a:ext uri="{FF2B5EF4-FFF2-40B4-BE49-F238E27FC236}">
                        <a16:creationId xmlns:a16="http://schemas.microsoft.com/office/drawing/2014/main" id="{D6D4DB44-F87E-0FCE-47D3-C5E30C98F46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9" name="Freeform 30">
                    <a:extLst>
                      <a:ext uri="{FF2B5EF4-FFF2-40B4-BE49-F238E27FC236}">
                        <a16:creationId xmlns:a16="http://schemas.microsoft.com/office/drawing/2014/main" id="{58CB94E8-CF10-7FDE-0489-08ADEC39ED7F}"/>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528" name="Picture 171">
                <a:extLst>
                  <a:ext uri="{FF2B5EF4-FFF2-40B4-BE49-F238E27FC236}">
                    <a16:creationId xmlns:a16="http://schemas.microsoft.com/office/drawing/2014/main" id="{4A492B18-E288-9607-3C5E-B7B800E2D908}"/>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150462" y="1992181"/>
                <a:ext cx="126292" cy="12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9" name="Graphic 528">
                <a:extLst>
                  <a:ext uri="{FF2B5EF4-FFF2-40B4-BE49-F238E27FC236}">
                    <a16:creationId xmlns:a16="http://schemas.microsoft.com/office/drawing/2014/main" id="{14894A88-8E78-6892-944C-69A589D0D2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29025" y="1992859"/>
                <a:ext cx="124976" cy="124976"/>
              </a:xfrm>
              <a:prstGeom prst="rect">
                <a:avLst/>
              </a:prstGeom>
            </p:spPr>
          </p:pic>
          <p:pic>
            <p:nvPicPr>
              <p:cNvPr id="530" name="Graphic 529">
                <a:extLst>
                  <a:ext uri="{FF2B5EF4-FFF2-40B4-BE49-F238E27FC236}">
                    <a16:creationId xmlns:a16="http://schemas.microsoft.com/office/drawing/2014/main" id="{FB1426A9-6549-B96D-B56F-5269218ACA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0401" y="1992859"/>
                <a:ext cx="124976" cy="124976"/>
              </a:xfrm>
              <a:prstGeom prst="rect">
                <a:avLst/>
              </a:prstGeom>
            </p:spPr>
          </p:pic>
          <p:grpSp>
            <p:nvGrpSpPr>
              <p:cNvPr id="531" name="Group 530">
                <a:extLst>
                  <a:ext uri="{FF2B5EF4-FFF2-40B4-BE49-F238E27FC236}">
                    <a16:creationId xmlns:a16="http://schemas.microsoft.com/office/drawing/2014/main" id="{E1225C36-5D18-5EB9-6926-F5B679EB8368}"/>
                  </a:ext>
                </a:extLst>
              </p:cNvPr>
              <p:cNvGrpSpPr/>
              <p:nvPr/>
            </p:nvGrpSpPr>
            <p:grpSpPr>
              <a:xfrm>
                <a:off x="6011489" y="2035990"/>
                <a:ext cx="159799" cy="38716"/>
                <a:chOff x="9779309" y="3865093"/>
                <a:chExt cx="161337" cy="39088"/>
              </a:xfrm>
            </p:grpSpPr>
            <p:sp>
              <p:nvSpPr>
                <p:cNvPr id="540" name="Oval 539">
                  <a:extLst>
                    <a:ext uri="{FF2B5EF4-FFF2-40B4-BE49-F238E27FC236}">
                      <a16:creationId xmlns:a16="http://schemas.microsoft.com/office/drawing/2014/main" id="{73478601-A224-006A-3D33-62D8C073D342}"/>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1" name="Oval 540">
                  <a:extLst>
                    <a:ext uri="{FF2B5EF4-FFF2-40B4-BE49-F238E27FC236}">
                      <a16:creationId xmlns:a16="http://schemas.microsoft.com/office/drawing/2014/main" id="{BC406362-F6F7-9719-B691-16EAF1EAEA81}"/>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2" name="Oval 541">
                  <a:extLst>
                    <a:ext uri="{FF2B5EF4-FFF2-40B4-BE49-F238E27FC236}">
                      <a16:creationId xmlns:a16="http://schemas.microsoft.com/office/drawing/2014/main" id="{F2ACD53A-5BA4-45F3-D803-09CA049C1DCC}"/>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32" name="Group 531">
                <a:extLst>
                  <a:ext uri="{FF2B5EF4-FFF2-40B4-BE49-F238E27FC236}">
                    <a16:creationId xmlns:a16="http://schemas.microsoft.com/office/drawing/2014/main" id="{0E1322FD-4A89-D104-0BC6-453B3ED5DBFC}"/>
                  </a:ext>
                </a:extLst>
              </p:cNvPr>
              <p:cNvGrpSpPr/>
              <p:nvPr/>
            </p:nvGrpSpPr>
            <p:grpSpPr>
              <a:xfrm>
                <a:off x="5717649" y="1934179"/>
                <a:ext cx="230190" cy="230190"/>
                <a:chOff x="9273516" y="3238279"/>
                <a:chExt cx="914400" cy="914400"/>
              </a:xfrm>
            </p:grpSpPr>
            <p:pic>
              <p:nvPicPr>
                <p:cNvPr id="538" name="Graphic 537" descr="Cloud">
                  <a:extLst>
                    <a:ext uri="{FF2B5EF4-FFF2-40B4-BE49-F238E27FC236}">
                      <a16:creationId xmlns:a16="http://schemas.microsoft.com/office/drawing/2014/main" id="{E1684D3F-6DAD-CDBC-C999-E1EAEA1D8F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3516" y="3238279"/>
                  <a:ext cx="914400" cy="914400"/>
                </a:xfrm>
                <a:prstGeom prst="rect">
                  <a:avLst/>
                </a:prstGeom>
              </p:spPr>
            </p:pic>
            <p:sp>
              <p:nvSpPr>
                <p:cNvPr id="539" name="TextBox 538">
                  <a:extLst>
                    <a:ext uri="{FF2B5EF4-FFF2-40B4-BE49-F238E27FC236}">
                      <a16:creationId xmlns:a16="http://schemas.microsoft.com/office/drawing/2014/main" id="{B2977C8F-D9E9-ABB8-9404-B7DC99ADBD74}"/>
                    </a:ext>
                  </a:extLst>
                </p:cNvPr>
                <p:cNvSpPr txBox="1"/>
                <p:nvPr/>
              </p:nvSpPr>
              <p:spPr>
                <a:xfrm>
                  <a:off x="9534803" y="3556493"/>
                  <a:ext cx="391024" cy="399369"/>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7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533" name="Picture 532" descr="Graphical user interface, application, icon&#10;&#10;Description automatically generated">
                <a:extLst>
                  <a:ext uri="{FF2B5EF4-FFF2-40B4-BE49-F238E27FC236}">
                    <a16:creationId xmlns:a16="http://schemas.microsoft.com/office/drawing/2014/main" id="{DDB9F47D-9A54-1F18-9651-CBAB022F00E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98498" y="1762900"/>
                <a:ext cx="243816" cy="243816"/>
              </a:xfrm>
              <a:prstGeom prst="rect">
                <a:avLst/>
              </a:prstGeom>
            </p:spPr>
          </p:pic>
          <p:pic>
            <p:nvPicPr>
              <p:cNvPr id="534" name="Picture 533" descr="A picture containing icon&#10;&#10;Description automatically generated">
                <a:extLst>
                  <a:ext uri="{FF2B5EF4-FFF2-40B4-BE49-F238E27FC236}">
                    <a16:creationId xmlns:a16="http://schemas.microsoft.com/office/drawing/2014/main" id="{EA2C1724-C5C8-6A04-588D-906BF62FC3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36432" y="1762711"/>
                <a:ext cx="243816" cy="243816"/>
              </a:xfrm>
              <a:prstGeom prst="rect">
                <a:avLst/>
              </a:prstGeom>
            </p:spPr>
          </p:pic>
          <p:pic>
            <p:nvPicPr>
              <p:cNvPr id="535" name="Picture 534" descr="Icon&#10;&#10;Description automatically generated">
                <a:extLst>
                  <a:ext uri="{FF2B5EF4-FFF2-40B4-BE49-F238E27FC236}">
                    <a16:creationId xmlns:a16="http://schemas.microsoft.com/office/drawing/2014/main" id="{C0E48C49-1716-A771-963D-6B36A465D85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1948" y="1762711"/>
                <a:ext cx="243816" cy="243816"/>
              </a:xfrm>
              <a:prstGeom prst="rect">
                <a:avLst/>
              </a:prstGeom>
            </p:spPr>
          </p:pic>
          <p:pic>
            <p:nvPicPr>
              <p:cNvPr id="536" name="Picture 535" descr="Graphical user interface, icon&#10;&#10;Description automatically generated">
                <a:extLst>
                  <a:ext uri="{FF2B5EF4-FFF2-40B4-BE49-F238E27FC236}">
                    <a16:creationId xmlns:a16="http://schemas.microsoft.com/office/drawing/2014/main" id="{864D3E49-C47B-9960-430E-28EF3BC5EE1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2981" y="1762711"/>
                <a:ext cx="243816" cy="243816"/>
              </a:xfrm>
              <a:prstGeom prst="rect">
                <a:avLst/>
              </a:prstGeom>
            </p:spPr>
          </p:pic>
          <p:pic>
            <p:nvPicPr>
              <p:cNvPr id="537" name="Picture 536" descr="Graphical user interface, application&#10;&#10;Description automatically generated">
                <a:extLst>
                  <a:ext uri="{FF2B5EF4-FFF2-40B4-BE49-F238E27FC236}">
                    <a16:creationId xmlns:a16="http://schemas.microsoft.com/office/drawing/2014/main" id="{B4E021DF-B7E9-CBDB-35AD-A0F91C63C0B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67464" y="1762711"/>
                <a:ext cx="243816" cy="243816"/>
              </a:xfrm>
              <a:prstGeom prst="rect">
                <a:avLst/>
              </a:prstGeom>
            </p:spPr>
          </p:pic>
        </p:grpSp>
      </p:grpSp>
      <p:grpSp>
        <p:nvGrpSpPr>
          <p:cNvPr id="557" name="Group 556">
            <a:extLst>
              <a:ext uri="{FF2B5EF4-FFF2-40B4-BE49-F238E27FC236}">
                <a16:creationId xmlns:a16="http://schemas.microsoft.com/office/drawing/2014/main" id="{9869A40C-50B7-34A9-DE2C-B13D8B451B85}"/>
              </a:ext>
            </a:extLst>
          </p:cNvPr>
          <p:cNvGrpSpPr/>
          <p:nvPr/>
        </p:nvGrpSpPr>
        <p:grpSpPr>
          <a:xfrm>
            <a:off x="10319876" y="1363999"/>
            <a:ext cx="1671182" cy="3899520"/>
            <a:chOff x="10319876" y="1363999"/>
            <a:chExt cx="1671182" cy="3899520"/>
          </a:xfrm>
        </p:grpSpPr>
        <p:sp>
          <p:nvSpPr>
            <p:cNvPr id="558" name="Rectangle 557">
              <a:extLst>
                <a:ext uri="{FF2B5EF4-FFF2-40B4-BE49-F238E27FC236}">
                  <a16:creationId xmlns:a16="http://schemas.microsoft.com/office/drawing/2014/main" id="{0457BC44-3F3A-A0E0-A790-971742EC2B9C}"/>
                </a:ext>
              </a:extLst>
            </p:cNvPr>
            <p:cNvSpPr/>
            <p:nvPr/>
          </p:nvSpPr>
          <p:spPr bwMode="auto">
            <a:xfrm>
              <a:off x="10322474" y="1363999"/>
              <a:ext cx="1653579" cy="389952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8FCBF21D-B1DC-1646-8ED0-5DD5E5CDC9D3}"/>
                </a:ext>
              </a:extLst>
            </p:cNvPr>
            <p:cNvSpPr/>
            <p:nvPr/>
          </p:nvSpPr>
          <p:spPr>
            <a:xfrm>
              <a:off x="10319876" y="1363999"/>
              <a:ext cx="1671182" cy="257763"/>
            </a:xfrm>
            <a:prstGeom prst="rect">
              <a:avLst/>
            </a:prstGeom>
            <a:solidFill>
              <a:schemeClr val="accent4"/>
            </a:solidFill>
          </p:spPr>
          <p:txBody>
            <a:bodyPr wrap="square" t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grpSp>
      <p:grpSp>
        <p:nvGrpSpPr>
          <p:cNvPr id="560" name="Group 559">
            <a:extLst>
              <a:ext uri="{FF2B5EF4-FFF2-40B4-BE49-F238E27FC236}">
                <a16:creationId xmlns:a16="http://schemas.microsoft.com/office/drawing/2014/main" id="{EBD6C3F1-D18A-A5BD-FCCC-896421E96274}"/>
              </a:ext>
            </a:extLst>
          </p:cNvPr>
          <p:cNvGrpSpPr/>
          <p:nvPr/>
        </p:nvGrpSpPr>
        <p:grpSpPr>
          <a:xfrm>
            <a:off x="10331848" y="2221179"/>
            <a:ext cx="1637112" cy="2288467"/>
            <a:chOff x="10331848" y="2221179"/>
            <a:chExt cx="1637112" cy="2288467"/>
          </a:xfrm>
        </p:grpSpPr>
        <p:grpSp>
          <p:nvGrpSpPr>
            <p:cNvPr id="561" name="Group 560">
              <a:extLst>
                <a:ext uri="{FF2B5EF4-FFF2-40B4-BE49-F238E27FC236}">
                  <a16:creationId xmlns:a16="http://schemas.microsoft.com/office/drawing/2014/main" id="{F25C1ED5-DC73-B5F9-F0A2-0D8A0E35D499}"/>
                </a:ext>
              </a:extLst>
            </p:cNvPr>
            <p:cNvGrpSpPr/>
            <p:nvPr/>
          </p:nvGrpSpPr>
          <p:grpSpPr>
            <a:xfrm>
              <a:off x="10331848" y="2221179"/>
              <a:ext cx="1637112" cy="2288467"/>
              <a:chOff x="10331848" y="2221179"/>
              <a:chExt cx="1637112" cy="2288467"/>
            </a:xfrm>
          </p:grpSpPr>
          <p:sp>
            <p:nvSpPr>
              <p:cNvPr id="563" name="Rectangle 562">
                <a:hlinkClick r:id="rId2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B6A9471D-E03F-40A2-DB58-2923E97DE029}"/>
                  </a:ext>
                </a:extLst>
              </p:cNvPr>
              <p:cNvSpPr/>
              <p:nvPr/>
            </p:nvSpPr>
            <p:spPr>
              <a:xfrm>
                <a:off x="10373802" y="2221179"/>
                <a:ext cx="1595158" cy="332413"/>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Active Directory</a:t>
                </a:r>
              </a:p>
            </p:txBody>
          </p:sp>
          <p:cxnSp>
            <p:nvCxnSpPr>
              <p:cNvPr id="564" name="Straight Connector 563">
                <a:extLst>
                  <a:ext uri="{FF2B5EF4-FFF2-40B4-BE49-F238E27FC236}">
                    <a16:creationId xmlns:a16="http://schemas.microsoft.com/office/drawing/2014/main" id="{36081981-7D0D-9773-7729-DD47C820BC49}"/>
                  </a:ext>
                </a:extLst>
              </p:cNvPr>
              <p:cNvCxnSpPr>
                <a:cxnSpLocks/>
              </p:cNvCxnSpPr>
              <p:nvPr/>
            </p:nvCxnSpPr>
            <p:spPr>
              <a:xfrm>
                <a:off x="10436665" y="2383742"/>
                <a:ext cx="0" cy="2125904"/>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5" name="Picture 564">
                <a:extLst>
                  <a:ext uri="{FF2B5EF4-FFF2-40B4-BE49-F238E27FC236}">
                    <a16:creationId xmlns:a16="http://schemas.microsoft.com/office/drawing/2014/main" id="{B2E2A539-D962-32E0-4033-C2CF5B316F20}"/>
                  </a:ext>
                </a:extLst>
              </p:cNvPr>
              <p:cNvPicPr>
                <a:picLocks noChangeAspect="1"/>
              </p:cNvPicPr>
              <p:nvPr/>
            </p:nvPicPr>
            <p:blipFill>
              <a:blip r:embed="rId26">
                <a:biLevel thresh="25000"/>
              </a:blip>
              <a:stretch>
                <a:fillRect/>
              </a:stretch>
            </p:blipFill>
            <p:spPr>
              <a:xfrm>
                <a:off x="10331848" y="2244326"/>
                <a:ext cx="278831" cy="278832"/>
              </a:xfrm>
              <a:prstGeom prst="rect">
                <a:avLst/>
              </a:prstGeom>
            </p:spPr>
          </p:pic>
        </p:grpSp>
        <p:pic>
          <p:nvPicPr>
            <p:cNvPr id="562" name="Graphic 561">
              <a:extLst>
                <a:ext uri="{FF2B5EF4-FFF2-40B4-BE49-F238E27FC236}">
                  <a16:creationId xmlns:a16="http://schemas.microsoft.com/office/drawing/2014/main" id="{2D4C9189-E4F9-8563-721A-5A4F6E93DDF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56756" y="2248268"/>
              <a:ext cx="257470" cy="257470"/>
            </a:xfrm>
            <a:prstGeom prst="rect">
              <a:avLst/>
            </a:prstGeom>
          </p:spPr>
        </p:pic>
      </p:grpSp>
      <p:grpSp>
        <p:nvGrpSpPr>
          <p:cNvPr id="566" name="Group 565">
            <a:extLst>
              <a:ext uri="{FF2B5EF4-FFF2-40B4-BE49-F238E27FC236}">
                <a16:creationId xmlns:a16="http://schemas.microsoft.com/office/drawing/2014/main" id="{C9AED15D-CDA1-DD20-B0E8-8FF97AB98F35}"/>
              </a:ext>
            </a:extLst>
          </p:cNvPr>
          <p:cNvGrpSpPr/>
          <p:nvPr/>
        </p:nvGrpSpPr>
        <p:grpSpPr>
          <a:xfrm>
            <a:off x="2048164" y="5486332"/>
            <a:ext cx="3281298" cy="915273"/>
            <a:chOff x="2048164" y="5486332"/>
            <a:chExt cx="3281298" cy="915273"/>
          </a:xfrm>
        </p:grpSpPr>
        <p:sp>
          <p:nvSpPr>
            <p:cNvPr id="567" name="Rectangle 566">
              <a:extLst>
                <a:ext uri="{FF2B5EF4-FFF2-40B4-BE49-F238E27FC236}">
                  <a16:creationId xmlns:a16="http://schemas.microsoft.com/office/drawing/2014/main" id="{E1BDC171-0405-3B21-EDD7-977679441F18}"/>
                </a:ext>
              </a:extLst>
            </p:cNvPr>
            <p:cNvSpPr/>
            <p:nvPr/>
          </p:nvSpPr>
          <p:spPr bwMode="auto">
            <a:xfrm>
              <a:off x="2048164" y="5517055"/>
              <a:ext cx="3280859"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68" name="Group 567">
              <a:extLst>
                <a:ext uri="{FF2B5EF4-FFF2-40B4-BE49-F238E27FC236}">
                  <a16:creationId xmlns:a16="http://schemas.microsoft.com/office/drawing/2014/main" id="{213AFA67-A0D0-CC23-028F-921E21F31E16}"/>
                </a:ext>
              </a:extLst>
            </p:cNvPr>
            <p:cNvGrpSpPr/>
            <p:nvPr/>
          </p:nvGrpSpPr>
          <p:grpSpPr>
            <a:xfrm>
              <a:off x="2048603" y="5486332"/>
              <a:ext cx="3280859" cy="257763"/>
              <a:chOff x="2048166" y="5509238"/>
              <a:chExt cx="3280859" cy="257763"/>
            </a:xfrm>
          </p:grpSpPr>
          <p:grpSp>
            <p:nvGrpSpPr>
              <p:cNvPr id="569" name="Group 568">
                <a:extLst>
                  <a:ext uri="{FF2B5EF4-FFF2-40B4-BE49-F238E27FC236}">
                    <a16:creationId xmlns:a16="http://schemas.microsoft.com/office/drawing/2014/main" id="{159340D2-6A33-CCDD-5F45-DD6A43F917AB}"/>
                  </a:ext>
                </a:extLst>
              </p:cNvPr>
              <p:cNvGrpSpPr/>
              <p:nvPr/>
            </p:nvGrpSpPr>
            <p:grpSpPr>
              <a:xfrm>
                <a:off x="2048166" y="5509238"/>
                <a:ext cx="3280859" cy="257763"/>
                <a:chOff x="2048165" y="5509238"/>
                <a:chExt cx="3030897" cy="257763"/>
              </a:xfrm>
            </p:grpSpPr>
            <p:sp>
              <p:nvSpPr>
                <p:cNvPr id="571" name="Rectangle 570">
                  <a:extLst>
                    <a:ext uri="{FF2B5EF4-FFF2-40B4-BE49-F238E27FC236}">
                      <a16:creationId xmlns:a16="http://schemas.microsoft.com/office/drawing/2014/main" id="{DBBFDC0A-D922-21B2-C704-22D4CF565F9B}"/>
                    </a:ext>
                  </a:extLst>
                </p:cNvPr>
                <p:cNvSpPr/>
                <p:nvPr/>
              </p:nvSpPr>
              <p:spPr>
                <a:xfrm>
                  <a:off x="2048165" y="5509238"/>
                  <a:ext cx="3030897"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 (OT)</a:t>
                  </a:r>
                </a:p>
              </p:txBody>
            </p:sp>
            <p:sp>
              <p:nvSpPr>
                <p:cNvPr id="572" name="IoT">
                  <a:extLst>
                    <a:ext uri="{FF2B5EF4-FFF2-40B4-BE49-F238E27FC236}">
                      <a16:creationId xmlns:a16="http://schemas.microsoft.com/office/drawing/2014/main" id="{88C9257F-EC8E-D2C7-8D86-B02C3D0593B5}"/>
                    </a:ext>
                  </a:extLst>
                </p:cNvPr>
                <p:cNvSpPr>
                  <a:spLocks noChangeAspect="1" noEditPoints="1"/>
                </p:cNvSpPr>
                <p:nvPr/>
              </p:nvSpPr>
              <p:spPr bwMode="auto">
                <a:xfrm>
                  <a:off x="2209861" y="5549560"/>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570" name="Graphic 569" descr="Factory">
                <a:extLst>
                  <a:ext uri="{FF2B5EF4-FFF2-40B4-BE49-F238E27FC236}">
                    <a16:creationId xmlns:a16="http://schemas.microsoft.com/office/drawing/2014/main" id="{5BE9ABC2-C0FB-53F4-C5C2-87601931A01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18255" y="5522475"/>
                <a:ext cx="207466" cy="207466"/>
              </a:xfrm>
              <a:prstGeom prst="rect">
                <a:avLst/>
              </a:prstGeom>
            </p:spPr>
          </p:pic>
        </p:grpSp>
      </p:grpSp>
      <p:grpSp>
        <p:nvGrpSpPr>
          <p:cNvPr id="573" name="Group 572">
            <a:extLst>
              <a:ext uri="{FF2B5EF4-FFF2-40B4-BE49-F238E27FC236}">
                <a16:creationId xmlns:a16="http://schemas.microsoft.com/office/drawing/2014/main" id="{21924119-B7B8-C8BD-CC58-B3011F57407C}"/>
              </a:ext>
            </a:extLst>
          </p:cNvPr>
          <p:cNvGrpSpPr/>
          <p:nvPr/>
        </p:nvGrpSpPr>
        <p:grpSpPr>
          <a:xfrm>
            <a:off x="8304730" y="5464837"/>
            <a:ext cx="3599041" cy="641432"/>
            <a:chOff x="8304730" y="5418388"/>
            <a:chExt cx="3599041" cy="641432"/>
          </a:xfrm>
        </p:grpSpPr>
        <p:sp>
          <p:nvSpPr>
            <p:cNvPr id="574" name="Rectangle 573">
              <a:extLst>
                <a:ext uri="{FF2B5EF4-FFF2-40B4-BE49-F238E27FC236}">
                  <a16:creationId xmlns:a16="http://schemas.microsoft.com/office/drawing/2014/main" id="{33D31782-DB4F-EF32-44DA-8711EA54EDF6}"/>
                </a:ext>
              </a:extLst>
            </p:cNvPr>
            <p:cNvSpPr/>
            <p:nvPr/>
          </p:nvSpPr>
          <p:spPr bwMode="auto">
            <a:xfrm>
              <a:off x="8307885" y="5420073"/>
              <a:ext cx="3595886" cy="63974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a:extLst>
                <a:ext uri="{FF2B5EF4-FFF2-40B4-BE49-F238E27FC236}">
                  <a16:creationId xmlns:a16="http://schemas.microsoft.com/office/drawing/2014/main" id="{FAC4B4F3-B2F6-D017-E222-637E25E0D59C}"/>
                </a:ext>
              </a:extLst>
            </p:cNvPr>
            <p:cNvSpPr/>
            <p:nvPr/>
          </p:nvSpPr>
          <p:spPr>
            <a:xfrm>
              <a:off x="8304730" y="5418388"/>
              <a:ext cx="3599012" cy="261610"/>
            </a:xfrm>
            <a:prstGeom prst="rect">
              <a:avLst/>
            </a:prstGeom>
            <a:solidFill>
              <a:srgbClr val="00B050"/>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People Security</a:t>
              </a:r>
            </a:p>
          </p:txBody>
        </p:sp>
      </p:grpSp>
      <p:grpSp>
        <p:nvGrpSpPr>
          <p:cNvPr id="576" name="Group 575">
            <a:extLst>
              <a:ext uri="{FF2B5EF4-FFF2-40B4-BE49-F238E27FC236}">
                <a16:creationId xmlns:a16="http://schemas.microsoft.com/office/drawing/2014/main" id="{A06B3279-B966-9E7A-CD8C-92262491AC32}"/>
              </a:ext>
            </a:extLst>
          </p:cNvPr>
          <p:cNvGrpSpPr/>
          <p:nvPr/>
        </p:nvGrpSpPr>
        <p:grpSpPr>
          <a:xfrm>
            <a:off x="8422632" y="103218"/>
            <a:ext cx="3580398" cy="1509440"/>
            <a:chOff x="8422632" y="103218"/>
            <a:chExt cx="3580398" cy="1509440"/>
          </a:xfrm>
        </p:grpSpPr>
        <p:sp>
          <p:nvSpPr>
            <p:cNvPr id="577" name="L-Shape 576">
              <a:extLst>
                <a:ext uri="{FF2B5EF4-FFF2-40B4-BE49-F238E27FC236}">
                  <a16:creationId xmlns:a16="http://schemas.microsoft.com/office/drawing/2014/main" id="{D075918F-8CAB-EB51-B1C4-244EB0620A77}"/>
                </a:ext>
              </a:extLst>
            </p:cNvPr>
            <p:cNvSpPr/>
            <p:nvPr/>
          </p:nvSpPr>
          <p:spPr bwMode="auto">
            <a:xfrm rot="10800000" flipH="1">
              <a:off x="8434185" y="149878"/>
              <a:ext cx="3562833" cy="1462780"/>
            </a:xfrm>
            <a:prstGeom prst="corner">
              <a:avLst>
                <a:gd name="adj1" fmla="val 66280"/>
                <a:gd name="adj2" fmla="val 112383"/>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8" name="Rectangle 577">
              <a:extLst>
                <a:ext uri="{FF2B5EF4-FFF2-40B4-BE49-F238E27FC236}">
                  <a16:creationId xmlns:a16="http://schemas.microsoft.com/office/drawing/2014/main" id="{2BE1B833-4039-4D3F-5010-E96252D4CFA0}"/>
                </a:ext>
              </a:extLst>
            </p:cNvPr>
            <p:cNvSpPr/>
            <p:nvPr/>
          </p:nvSpPr>
          <p:spPr>
            <a:xfrm>
              <a:off x="8422632" y="103218"/>
              <a:ext cx="3580398"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nvGrpSpPr>
            <p:cNvPr id="579" name="Group 578">
              <a:extLst>
                <a:ext uri="{FF2B5EF4-FFF2-40B4-BE49-F238E27FC236}">
                  <a16:creationId xmlns:a16="http://schemas.microsoft.com/office/drawing/2014/main" id="{7FE728A0-7F86-255B-EFCC-FF5887B4CC18}"/>
                </a:ext>
              </a:extLst>
            </p:cNvPr>
            <p:cNvGrpSpPr/>
            <p:nvPr/>
          </p:nvGrpSpPr>
          <p:grpSpPr>
            <a:xfrm>
              <a:off x="10189957" y="467296"/>
              <a:ext cx="1601577" cy="487888"/>
              <a:chOff x="10189957" y="467296"/>
              <a:chExt cx="1601577" cy="487888"/>
            </a:xfrm>
          </p:grpSpPr>
          <p:sp>
            <p:nvSpPr>
              <p:cNvPr id="580" name="Rectangle 579">
                <a:extLst>
                  <a:ext uri="{FF2B5EF4-FFF2-40B4-BE49-F238E27FC236}">
                    <a16:creationId xmlns:a16="http://schemas.microsoft.com/office/drawing/2014/main" id="{C66B3C9C-CA27-12E1-8939-62AEC1A4C8B1}"/>
                  </a:ext>
                </a:extLst>
              </p:cNvPr>
              <p:cNvSpPr/>
              <p:nvPr/>
            </p:nvSpPr>
            <p:spPr bwMode="auto">
              <a:xfrm>
                <a:off x="10451135" y="775878"/>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1" name="Picture 580">
                <a:extLst>
                  <a:ext uri="{FF2B5EF4-FFF2-40B4-BE49-F238E27FC236}">
                    <a16:creationId xmlns:a16="http://schemas.microsoft.com/office/drawing/2014/main" id="{BEE295B5-3FF7-8D34-7D3D-1D7910DC1E3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89957" y="481512"/>
                <a:ext cx="156412" cy="204042"/>
              </a:xfrm>
              <a:prstGeom prst="rect">
                <a:avLst/>
              </a:prstGeom>
              <a:solidFill>
                <a:schemeClr val="bg1"/>
              </a:solidFill>
            </p:spPr>
          </p:pic>
          <p:pic>
            <p:nvPicPr>
              <p:cNvPr id="582" name="Picture 581">
                <a:extLst>
                  <a:ext uri="{FF2B5EF4-FFF2-40B4-BE49-F238E27FC236}">
                    <a16:creationId xmlns:a16="http://schemas.microsoft.com/office/drawing/2014/main" id="{95783BD6-E89D-9A28-7C14-B080B7F1F4C4}"/>
                  </a:ext>
                </a:extLst>
              </p:cNvPr>
              <p:cNvPicPr>
                <a:picLocks noChangeAspect="1"/>
              </p:cNvPicPr>
              <p:nvPr/>
            </p:nvPicPr>
            <p:blipFill rotWithShape="1">
              <a:blip r:embed="rId32">
                <a:extLst>
                  <a:ext uri="{28A0092B-C50C-407E-A947-70E740481C1C}">
                    <a14:useLocalDpi xmlns:a14="http://schemas.microsoft.com/office/drawing/2010/main" val="0"/>
                  </a:ext>
                </a:extLst>
              </a:blip>
              <a:srcRect/>
              <a:stretch/>
            </p:blipFill>
            <p:spPr>
              <a:xfrm>
                <a:off x="10452693" y="467296"/>
                <a:ext cx="162282" cy="216221"/>
              </a:xfrm>
              <a:prstGeom prst="rect">
                <a:avLst/>
              </a:prstGeom>
            </p:spPr>
          </p:pic>
          <p:grpSp>
            <p:nvGrpSpPr>
              <p:cNvPr id="583" name="Group 582">
                <a:extLst>
                  <a:ext uri="{FF2B5EF4-FFF2-40B4-BE49-F238E27FC236}">
                    <a16:creationId xmlns:a16="http://schemas.microsoft.com/office/drawing/2014/main" id="{988CA7F4-3775-F1C0-16AD-E0AF76CACE9F}"/>
                  </a:ext>
                </a:extLst>
              </p:cNvPr>
              <p:cNvGrpSpPr/>
              <p:nvPr/>
            </p:nvGrpSpPr>
            <p:grpSpPr>
              <a:xfrm>
                <a:off x="10442554" y="474879"/>
                <a:ext cx="1348980" cy="480305"/>
                <a:chOff x="10221036" y="3089761"/>
                <a:chExt cx="1816116" cy="646631"/>
              </a:xfrm>
            </p:grpSpPr>
            <p:pic>
              <p:nvPicPr>
                <p:cNvPr id="584" name="Picture 583">
                  <a:extLst>
                    <a:ext uri="{FF2B5EF4-FFF2-40B4-BE49-F238E27FC236}">
                      <a16:creationId xmlns:a16="http://schemas.microsoft.com/office/drawing/2014/main" id="{6FE01898-4EE9-69E6-1F3B-53E45E55EACF}"/>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585" name="Picture 584">
                  <a:extLst>
                    <a:ext uri="{FF2B5EF4-FFF2-40B4-BE49-F238E27FC236}">
                      <a16:creationId xmlns:a16="http://schemas.microsoft.com/office/drawing/2014/main" id="{83D1AF04-BF72-83CC-3876-CA1308A22B48}"/>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586" name="Picture 585">
                  <a:extLst>
                    <a:ext uri="{FF2B5EF4-FFF2-40B4-BE49-F238E27FC236}">
                      <a16:creationId xmlns:a16="http://schemas.microsoft.com/office/drawing/2014/main" id="{C20323F4-1E3C-64FD-EB18-49B1E0B1B102}"/>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587" name="Picture 586">
                  <a:extLst>
                    <a:ext uri="{FF2B5EF4-FFF2-40B4-BE49-F238E27FC236}">
                      <a16:creationId xmlns:a16="http://schemas.microsoft.com/office/drawing/2014/main" id="{9E76FE96-D692-77F5-FA2D-BEBC92832B3B}"/>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588" name="Group 587">
                  <a:extLst>
                    <a:ext uri="{FF2B5EF4-FFF2-40B4-BE49-F238E27FC236}">
                      <a16:creationId xmlns:a16="http://schemas.microsoft.com/office/drawing/2014/main" id="{7FACD0F4-C93E-3AB1-CF2A-77A745EDEBDD}"/>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592" name="Oval 591">
                    <a:extLst>
                      <a:ext uri="{FF2B5EF4-FFF2-40B4-BE49-F238E27FC236}">
                        <a16:creationId xmlns:a16="http://schemas.microsoft.com/office/drawing/2014/main" id="{B43FE5E5-14D4-53EC-CBFD-24939D324904}"/>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Oval 592">
                    <a:extLst>
                      <a:ext uri="{FF2B5EF4-FFF2-40B4-BE49-F238E27FC236}">
                        <a16:creationId xmlns:a16="http://schemas.microsoft.com/office/drawing/2014/main" id="{0D289BE8-277B-4F99-280A-E69DCE781F0D}"/>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Oval 593">
                    <a:extLst>
                      <a:ext uri="{FF2B5EF4-FFF2-40B4-BE49-F238E27FC236}">
                        <a16:creationId xmlns:a16="http://schemas.microsoft.com/office/drawing/2014/main" id="{108F0B80-AAD2-7502-4502-926DC16FF6C1}"/>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9" name="Picture 588">
                  <a:extLst>
                    <a:ext uri="{FF2B5EF4-FFF2-40B4-BE49-F238E27FC236}">
                      <a16:creationId xmlns:a16="http://schemas.microsoft.com/office/drawing/2014/main" id="{D12599F3-497E-149D-2D24-816ECC5E4FC1}"/>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590" name="Picture 589">
                  <a:extLst>
                    <a:ext uri="{FF2B5EF4-FFF2-40B4-BE49-F238E27FC236}">
                      <a16:creationId xmlns:a16="http://schemas.microsoft.com/office/drawing/2014/main" id="{89E2A176-F136-C14E-4D63-D34BEE6A0BF8}"/>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591" name="Picture 590">
                  <a:extLst>
                    <a:ext uri="{FF2B5EF4-FFF2-40B4-BE49-F238E27FC236}">
                      <a16:creationId xmlns:a16="http://schemas.microsoft.com/office/drawing/2014/main" id="{C7DA882E-DA15-FFC4-D516-20CFB8A51B4A}"/>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grpSp>
      <p:grpSp>
        <p:nvGrpSpPr>
          <p:cNvPr id="595" name="Group 594">
            <a:extLst>
              <a:ext uri="{FF2B5EF4-FFF2-40B4-BE49-F238E27FC236}">
                <a16:creationId xmlns:a16="http://schemas.microsoft.com/office/drawing/2014/main" id="{D1A5A6C4-611C-40CB-35B1-F4F01E9F1E5D}"/>
              </a:ext>
            </a:extLst>
          </p:cNvPr>
          <p:cNvGrpSpPr/>
          <p:nvPr/>
        </p:nvGrpSpPr>
        <p:grpSpPr>
          <a:xfrm>
            <a:off x="3830820" y="2905602"/>
            <a:ext cx="1293855" cy="2126788"/>
            <a:chOff x="3830820" y="2905602"/>
            <a:chExt cx="1293855" cy="2126788"/>
          </a:xfrm>
        </p:grpSpPr>
        <p:sp>
          <p:nvSpPr>
            <p:cNvPr id="596" name="Rectangle 595">
              <a:extLst>
                <a:ext uri="{FF2B5EF4-FFF2-40B4-BE49-F238E27FC236}">
                  <a16:creationId xmlns:a16="http://schemas.microsoft.com/office/drawing/2014/main" id="{2FA0101A-0036-0372-4FF0-A955AC9D95D5}"/>
                </a:ext>
              </a:extLst>
            </p:cNvPr>
            <p:cNvSpPr/>
            <p:nvPr/>
          </p:nvSpPr>
          <p:spPr bwMode="auto">
            <a:xfrm>
              <a:off x="4198753" y="3146703"/>
              <a:ext cx="598169" cy="1885687"/>
            </a:xfrm>
            <a:prstGeom prst="rect">
              <a:avLst/>
            </a:prstGeom>
            <a:solidFill>
              <a:srgbClr val="F8CF5A">
                <a:alpha val="2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7" name="TextBox 596">
              <a:extLst>
                <a:ext uri="{FF2B5EF4-FFF2-40B4-BE49-F238E27FC236}">
                  <a16:creationId xmlns:a16="http://schemas.microsoft.com/office/drawing/2014/main" id="{FCFE77CE-77B4-2CFF-AA81-16AC1A093899}"/>
                </a:ext>
              </a:extLst>
            </p:cNvPr>
            <p:cNvSpPr txBox="1"/>
            <p:nvPr/>
          </p:nvSpPr>
          <p:spPr>
            <a:xfrm>
              <a:off x="3830820" y="2905602"/>
              <a:ext cx="1293855" cy="215444"/>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3rd party IaaS &amp; PaaS</a:t>
              </a:r>
            </a:p>
          </p:txBody>
        </p:sp>
        <p:grpSp>
          <p:nvGrpSpPr>
            <p:cNvPr id="598" name="Group 597">
              <a:extLst>
                <a:ext uri="{FF2B5EF4-FFF2-40B4-BE49-F238E27FC236}">
                  <a16:creationId xmlns:a16="http://schemas.microsoft.com/office/drawing/2014/main" id="{82E95E6D-BE60-68B2-F877-CF1E8C28A7B8}"/>
                </a:ext>
              </a:extLst>
            </p:cNvPr>
            <p:cNvGrpSpPr/>
            <p:nvPr/>
          </p:nvGrpSpPr>
          <p:grpSpPr>
            <a:xfrm>
              <a:off x="4280352" y="3190391"/>
              <a:ext cx="389408" cy="277495"/>
              <a:chOff x="3627007" y="2775692"/>
              <a:chExt cx="426222" cy="303732"/>
            </a:xfrm>
          </p:grpSpPr>
          <p:pic>
            <p:nvPicPr>
              <p:cNvPr id="599" name="Picture 598">
                <a:extLst>
                  <a:ext uri="{FF2B5EF4-FFF2-40B4-BE49-F238E27FC236}">
                    <a16:creationId xmlns:a16="http://schemas.microsoft.com/office/drawing/2014/main" id="{09BE8F22-40ED-F112-C2E5-DB9D288AE09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774185" y="2775692"/>
                <a:ext cx="211732" cy="126583"/>
              </a:xfrm>
              <a:prstGeom prst="rect">
                <a:avLst/>
              </a:prstGeom>
            </p:spPr>
          </p:pic>
          <p:pic>
            <p:nvPicPr>
              <p:cNvPr id="600" name="Shape 458">
                <a:extLst>
                  <a:ext uri="{FF2B5EF4-FFF2-40B4-BE49-F238E27FC236}">
                    <a16:creationId xmlns:a16="http://schemas.microsoft.com/office/drawing/2014/main" id="{9D52D294-4EC7-F0D3-EE6C-A39ADE480BA8}"/>
                  </a:ext>
                </a:extLst>
              </p:cNvPr>
              <p:cNvPicPr preferRelativeResize="0"/>
              <p:nvPr/>
            </p:nvPicPr>
            <p:blipFill rotWithShape="1">
              <a:blip r:embed="rId41">
                <a:alphaModFix/>
              </a:blip>
              <a:srcRect r="85330"/>
              <a:stretch/>
            </p:blipFill>
            <p:spPr>
              <a:xfrm>
                <a:off x="3627007" y="2891434"/>
                <a:ext cx="216058" cy="187990"/>
              </a:xfrm>
              <a:prstGeom prst="rect">
                <a:avLst/>
              </a:prstGeom>
              <a:noFill/>
              <a:ln>
                <a:noFill/>
              </a:ln>
            </p:spPr>
          </p:pic>
          <p:grpSp>
            <p:nvGrpSpPr>
              <p:cNvPr id="601" name="Group 600">
                <a:extLst>
                  <a:ext uri="{FF2B5EF4-FFF2-40B4-BE49-F238E27FC236}">
                    <a16:creationId xmlns:a16="http://schemas.microsoft.com/office/drawing/2014/main" id="{A50BFBAF-3117-4DBF-B57C-734ED4AC3BFD}"/>
                  </a:ext>
                </a:extLst>
              </p:cNvPr>
              <p:cNvGrpSpPr/>
              <p:nvPr/>
            </p:nvGrpSpPr>
            <p:grpSpPr>
              <a:xfrm flipV="1">
                <a:off x="3864561" y="2998636"/>
                <a:ext cx="188668" cy="45719"/>
                <a:chOff x="6660452" y="3094221"/>
                <a:chExt cx="188672" cy="45719"/>
              </a:xfrm>
            </p:grpSpPr>
            <p:sp>
              <p:nvSpPr>
                <p:cNvPr id="602" name="Oval 601">
                  <a:extLst>
                    <a:ext uri="{FF2B5EF4-FFF2-40B4-BE49-F238E27FC236}">
                      <a16:creationId xmlns:a16="http://schemas.microsoft.com/office/drawing/2014/main" id="{5514DBC8-3EFB-464D-0534-1B2CB166490D}"/>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Oval 602">
                  <a:extLst>
                    <a:ext uri="{FF2B5EF4-FFF2-40B4-BE49-F238E27FC236}">
                      <a16:creationId xmlns:a16="http://schemas.microsoft.com/office/drawing/2014/main" id="{3BF8B834-B1E2-7286-0BC6-EACE46406EA2}"/>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Oval 603">
                  <a:extLst>
                    <a:ext uri="{FF2B5EF4-FFF2-40B4-BE49-F238E27FC236}">
                      <a16:creationId xmlns:a16="http://schemas.microsoft.com/office/drawing/2014/main" id="{04063B16-DFEC-8D65-C05A-8D1F6CE0654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605" name="Group 604">
            <a:extLst>
              <a:ext uri="{FF2B5EF4-FFF2-40B4-BE49-F238E27FC236}">
                <a16:creationId xmlns:a16="http://schemas.microsoft.com/office/drawing/2014/main" id="{37593A59-5143-A12A-0752-35AAE740CE57}"/>
              </a:ext>
            </a:extLst>
          </p:cNvPr>
          <p:cNvGrpSpPr/>
          <p:nvPr/>
        </p:nvGrpSpPr>
        <p:grpSpPr>
          <a:xfrm>
            <a:off x="2354296" y="4340924"/>
            <a:ext cx="5790096" cy="219445"/>
            <a:chOff x="2354296" y="4340924"/>
            <a:chExt cx="5790096" cy="219445"/>
          </a:xfrm>
        </p:grpSpPr>
        <p:sp>
          <p:nvSpPr>
            <p:cNvPr id="606" name="Rectangle 605">
              <a:hlinkClick r:id="rId42"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68EE9586-3FEB-35B5-27E3-7B306D551392}"/>
                </a:ext>
              </a:extLst>
            </p:cNvPr>
            <p:cNvSpPr/>
            <p:nvPr/>
          </p:nvSpPr>
          <p:spPr>
            <a:xfrm>
              <a:off x="2354296" y="4340924"/>
              <a:ext cx="579009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Arc</a:t>
              </a:r>
            </a:p>
          </p:txBody>
        </p:sp>
        <p:pic>
          <p:nvPicPr>
            <p:cNvPr id="607" name="Picture 606">
              <a:extLst>
                <a:ext uri="{FF2B5EF4-FFF2-40B4-BE49-F238E27FC236}">
                  <a16:creationId xmlns:a16="http://schemas.microsoft.com/office/drawing/2014/main" id="{7108C74D-DA19-EFCE-72D2-BE4CF94C5C96}"/>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4715" y="4397101"/>
              <a:ext cx="150932" cy="112545"/>
            </a:xfrm>
            <a:prstGeom prst="rect">
              <a:avLst/>
            </a:prstGeom>
          </p:spPr>
        </p:pic>
      </p:grpSp>
      <p:cxnSp>
        <p:nvCxnSpPr>
          <p:cNvPr id="608" name="Straight Connector 607">
            <a:extLst>
              <a:ext uri="{FF2B5EF4-FFF2-40B4-BE49-F238E27FC236}">
                <a16:creationId xmlns:a16="http://schemas.microsoft.com/office/drawing/2014/main" id="{64798D55-1F43-E87C-8734-AA3419991483}"/>
              </a:ext>
            </a:extLst>
          </p:cNvPr>
          <p:cNvCxnSpPr>
            <a:cxnSpLocks/>
          </p:cNvCxnSpPr>
          <p:nvPr/>
        </p:nvCxnSpPr>
        <p:spPr>
          <a:xfrm>
            <a:off x="2444481" y="4067629"/>
            <a:ext cx="4266882" cy="0"/>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9" name="Straight Connector 608">
            <a:extLst>
              <a:ext uri="{FF2B5EF4-FFF2-40B4-BE49-F238E27FC236}">
                <a16:creationId xmlns:a16="http://schemas.microsoft.com/office/drawing/2014/main" id="{29CB8CCD-EFBA-6355-BAE9-ED7C9359DA3B}"/>
              </a:ext>
            </a:extLst>
          </p:cNvPr>
          <p:cNvCxnSpPr/>
          <p:nvPr/>
        </p:nvCxnSpPr>
        <p:spPr>
          <a:xfrm>
            <a:off x="9278513" y="1526476"/>
            <a:ext cx="0" cy="17854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11D837CF-4EE2-8D9B-1D29-FFD3667CD2D4}"/>
              </a:ext>
            </a:extLst>
          </p:cNvPr>
          <p:cNvSpPr/>
          <p:nvPr/>
        </p:nvSpPr>
        <p:spPr>
          <a:xfrm rot="16200000">
            <a:off x="1807261" y="4345047"/>
            <a:ext cx="787531"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effectLst/>
                <a:uLnTx/>
                <a:uFillTx/>
                <a:latin typeface="Segoe"/>
                <a:ea typeface="+mn-ea"/>
                <a:cs typeface="+mn-cs"/>
              </a:rPr>
              <a:t>Intranet</a:t>
            </a:r>
          </a:p>
        </p:txBody>
      </p:sp>
      <p:sp>
        <p:nvSpPr>
          <p:cNvPr id="611" name="Rectangle 610">
            <a:extLst>
              <a:ext uri="{FF2B5EF4-FFF2-40B4-BE49-F238E27FC236}">
                <a16:creationId xmlns:a16="http://schemas.microsoft.com/office/drawing/2014/main" id="{9B348B19-E3DC-2FEE-D0C2-1C64139775C7}"/>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17145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effectLst/>
                <a:uLnTx/>
                <a:uFillTx/>
                <a:latin typeface="Segoe"/>
                <a:ea typeface="+mn-ea"/>
                <a:cs typeface="+mn-cs"/>
              </a:rPr>
              <a:t>Extranet</a:t>
            </a:r>
          </a:p>
        </p:txBody>
      </p:sp>
      <p:sp>
        <p:nvSpPr>
          <p:cNvPr id="612" name="Left Bracket 611">
            <a:extLst>
              <a:ext uri="{FF2B5EF4-FFF2-40B4-BE49-F238E27FC236}">
                <a16:creationId xmlns:a16="http://schemas.microsoft.com/office/drawing/2014/main" id="{7EECF416-6459-2AE7-76D2-315778E91D4F}"/>
              </a:ext>
            </a:extLst>
          </p:cNvPr>
          <p:cNvSpPr/>
          <p:nvPr/>
        </p:nvSpPr>
        <p:spPr>
          <a:xfrm rot="5400000">
            <a:off x="4753176" y="3336239"/>
            <a:ext cx="244870" cy="2403613"/>
          </a:xfrm>
          <a:prstGeom prst="leftBracket">
            <a:avLst>
              <a:gd name="adj" fmla="val 0"/>
            </a:avLst>
          </a:pr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3" name="Left Bracket 186">
            <a:extLst>
              <a:ext uri="{FF2B5EF4-FFF2-40B4-BE49-F238E27FC236}">
                <a16:creationId xmlns:a16="http://schemas.microsoft.com/office/drawing/2014/main" id="{0EC229F4-FC09-60F9-F21B-C9922D087BAD}"/>
              </a:ext>
            </a:extLst>
          </p:cNvPr>
          <p:cNvSpPr/>
          <p:nvPr/>
        </p:nvSpPr>
        <p:spPr>
          <a:xfrm rot="5400000">
            <a:off x="4409159" y="2805630"/>
            <a:ext cx="246369" cy="1645508"/>
          </a:xfrm>
          <a:custGeom>
            <a:avLst/>
            <a:gdLst>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4" fmla="*/ 244870 w 244870"/>
              <a:gd name="connsiteY4" fmla="*/ 1645508 h 1645508"/>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0" fmla="*/ 246369 w 246369"/>
              <a:gd name="connsiteY0" fmla="*/ 1645508 h 1645508"/>
              <a:gd name="connsiteX1" fmla="*/ 1499 w 246369"/>
              <a:gd name="connsiteY1" fmla="*/ 1645506 h 1645508"/>
              <a:gd name="connsiteX2" fmla="*/ 1499 w 246369"/>
              <a:gd name="connsiteY2" fmla="*/ 2 h 1645508"/>
              <a:gd name="connsiteX3" fmla="*/ 246369 w 246369"/>
              <a:gd name="connsiteY3" fmla="*/ 0 h 1645508"/>
              <a:gd name="connsiteX4" fmla="*/ 246369 w 246369"/>
              <a:gd name="connsiteY4" fmla="*/ 1645508 h 1645508"/>
              <a:gd name="connsiteX0" fmla="*/ 246369 w 246369"/>
              <a:gd name="connsiteY0" fmla="*/ 1645508 h 1645508"/>
              <a:gd name="connsiteX1" fmla="*/ 1499 w 246369"/>
              <a:gd name="connsiteY1" fmla="*/ 1645506 h 1645508"/>
              <a:gd name="connsiteX2" fmla="*/ 0 w 246369"/>
              <a:gd name="connsiteY2" fmla="*/ 1295067 h 1645508"/>
              <a:gd name="connsiteX3" fmla="*/ 1499 w 246369"/>
              <a:gd name="connsiteY3" fmla="*/ 2 h 1645508"/>
              <a:gd name="connsiteX4" fmla="*/ 246369 w 246369"/>
              <a:gd name="connsiteY4" fmla="*/ 0 h 1645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9" h="1645508" stroke="0" extrusionOk="0">
                <a:moveTo>
                  <a:pt x="246369" y="1645508"/>
                </a:moveTo>
                <a:lnTo>
                  <a:pt x="1499" y="1645506"/>
                </a:lnTo>
                <a:lnTo>
                  <a:pt x="1499" y="2"/>
                </a:lnTo>
                <a:cubicBezTo>
                  <a:pt x="1499" y="1"/>
                  <a:pt x="111131" y="0"/>
                  <a:pt x="246369" y="0"/>
                </a:cubicBezTo>
                <a:lnTo>
                  <a:pt x="246369" y="1645508"/>
                </a:lnTo>
                <a:close/>
              </a:path>
              <a:path w="246369" h="1645508" fill="none">
                <a:moveTo>
                  <a:pt x="246369" y="1645508"/>
                </a:moveTo>
                <a:lnTo>
                  <a:pt x="1499" y="1645506"/>
                </a:lnTo>
                <a:cubicBezTo>
                  <a:pt x="999" y="1528693"/>
                  <a:pt x="500" y="1411880"/>
                  <a:pt x="0" y="1295067"/>
                </a:cubicBezTo>
                <a:cubicBezTo>
                  <a:pt x="500" y="863379"/>
                  <a:pt x="999" y="431690"/>
                  <a:pt x="1499" y="2"/>
                </a:cubicBezTo>
                <a:cubicBezTo>
                  <a:pt x="1499" y="1"/>
                  <a:pt x="111131" y="0"/>
                  <a:pt x="246369" y="0"/>
                </a:cubicBezTo>
              </a:path>
            </a:pathLst>
          </a:cu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4" name="Rectangle 613">
            <a:hlinkClick r:id="rId4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71DAEAEE-2108-AAEE-25D4-8A5A3D587A82}"/>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15" name="Rectangle 614">
            <a:extLst>
              <a:ext uri="{FF2B5EF4-FFF2-40B4-BE49-F238E27FC236}">
                <a16:creationId xmlns:a16="http://schemas.microsoft.com/office/drawing/2014/main" id="{49DE7D37-81EB-98BF-70BD-ECD058F7F477}"/>
              </a:ext>
            </a:extLst>
          </p:cNvPr>
          <p:cNvSpPr/>
          <p:nvPr/>
        </p:nvSpPr>
        <p:spPr bwMode="auto">
          <a:xfrm>
            <a:off x="2914697" y="4239668"/>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6" name="Group 615">
            <a:extLst>
              <a:ext uri="{FF2B5EF4-FFF2-40B4-BE49-F238E27FC236}">
                <a16:creationId xmlns:a16="http://schemas.microsoft.com/office/drawing/2014/main" id="{C2C068A9-0173-CB3B-AA2B-BECD3CC3F400}"/>
              </a:ext>
            </a:extLst>
          </p:cNvPr>
          <p:cNvGrpSpPr/>
          <p:nvPr/>
        </p:nvGrpSpPr>
        <p:grpSpPr>
          <a:xfrm>
            <a:off x="4366364" y="3547430"/>
            <a:ext cx="370338" cy="327772"/>
            <a:chOff x="4723767" y="3080378"/>
            <a:chExt cx="439858" cy="389301"/>
          </a:xfrm>
        </p:grpSpPr>
        <p:pic>
          <p:nvPicPr>
            <p:cNvPr id="617" name="Picture 616">
              <a:extLst>
                <a:ext uri="{FF2B5EF4-FFF2-40B4-BE49-F238E27FC236}">
                  <a16:creationId xmlns:a16="http://schemas.microsoft.com/office/drawing/2014/main" id="{ACC39BEA-5E58-26A4-8EAA-F20EC2B15A8E}"/>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tx1">
                  <a:lumMod val="95000"/>
                </a:schemeClr>
              </a:solidFill>
            </a:ln>
          </p:spPr>
        </p:pic>
        <p:grpSp>
          <p:nvGrpSpPr>
            <p:cNvPr id="618" name="Group 617">
              <a:extLst>
                <a:ext uri="{FF2B5EF4-FFF2-40B4-BE49-F238E27FC236}">
                  <a16:creationId xmlns:a16="http://schemas.microsoft.com/office/drawing/2014/main" id="{14229B0B-6C8F-487C-F2CF-3A00A7FD0AA0}"/>
                </a:ext>
              </a:extLst>
            </p:cNvPr>
            <p:cNvGrpSpPr/>
            <p:nvPr/>
          </p:nvGrpSpPr>
          <p:grpSpPr>
            <a:xfrm>
              <a:off x="4723767" y="3080378"/>
              <a:ext cx="439858" cy="389301"/>
              <a:chOff x="3131835" y="4047725"/>
              <a:chExt cx="439858" cy="389301"/>
            </a:xfrm>
          </p:grpSpPr>
          <p:grpSp>
            <p:nvGrpSpPr>
              <p:cNvPr id="619" name="Group 618">
                <a:extLst>
                  <a:ext uri="{FF2B5EF4-FFF2-40B4-BE49-F238E27FC236}">
                    <a16:creationId xmlns:a16="http://schemas.microsoft.com/office/drawing/2014/main" id="{6EC1A5A3-6822-6F6F-C8D0-8594ECEBEFD9}"/>
                  </a:ext>
                </a:extLst>
              </p:cNvPr>
              <p:cNvGrpSpPr/>
              <p:nvPr/>
            </p:nvGrpSpPr>
            <p:grpSpPr>
              <a:xfrm>
                <a:off x="3131835" y="4047725"/>
                <a:ext cx="182560" cy="348911"/>
                <a:chOff x="2136298" y="4226790"/>
                <a:chExt cx="196678" cy="375893"/>
              </a:xfrm>
            </p:grpSpPr>
            <p:sp>
              <p:nvSpPr>
                <p:cNvPr id="623" name="Rectangle 622">
                  <a:extLst>
                    <a:ext uri="{FF2B5EF4-FFF2-40B4-BE49-F238E27FC236}">
                      <a16:creationId xmlns:a16="http://schemas.microsoft.com/office/drawing/2014/main" id="{99C8BC3A-8D96-065A-0C49-221D2D47D1ED}"/>
                    </a:ext>
                  </a:extLst>
                </p:cNvPr>
                <p:cNvSpPr/>
                <p:nvPr/>
              </p:nvSpPr>
              <p:spPr bwMode="auto">
                <a:xfrm>
                  <a:off x="2138191" y="4226790"/>
                  <a:ext cx="194785" cy="375893"/>
                </a:xfrm>
                <a:prstGeom prst="rect">
                  <a:avLst/>
                </a:prstGeom>
                <a:solidFill>
                  <a:schemeClr val="tx1">
                    <a:lumMod val="20000"/>
                    <a:lumOff val="80000"/>
                  </a:schemeClr>
                </a:soli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4" name="server">
                  <a:extLst>
                    <a:ext uri="{FF2B5EF4-FFF2-40B4-BE49-F238E27FC236}">
                      <a16:creationId xmlns:a16="http://schemas.microsoft.com/office/drawing/2014/main" id="{6164804E-3E61-2F45-D2A3-59F063CB7A3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20" name="Oval 619">
                <a:extLst>
                  <a:ext uri="{FF2B5EF4-FFF2-40B4-BE49-F238E27FC236}">
                    <a16:creationId xmlns:a16="http://schemas.microsoft.com/office/drawing/2014/main" id="{830F5D8A-0262-9F16-29E9-2DE9BC02809E}"/>
                  </a:ext>
                </a:extLst>
              </p:cNvPr>
              <p:cNvSpPr/>
              <p:nvPr/>
            </p:nvSpPr>
            <p:spPr bwMode="auto">
              <a:xfrm>
                <a:off x="3218521" y="4213899"/>
                <a:ext cx="223127" cy="223127"/>
              </a:xfrm>
              <a:prstGeom prst="ellipse">
                <a:avLst/>
              </a:prstGeom>
              <a:solidFill>
                <a:schemeClr val="bg1"/>
              </a:soli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1" name="Picture 620">
                <a:extLst>
                  <a:ext uri="{FF2B5EF4-FFF2-40B4-BE49-F238E27FC236}">
                    <a16:creationId xmlns:a16="http://schemas.microsoft.com/office/drawing/2014/main" id="{336E5586-AB68-8FD2-DCC8-68EB050EE7A5}"/>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tx1">
                    <a:lumMod val="95000"/>
                  </a:schemeClr>
                </a:solidFill>
              </a:ln>
            </p:spPr>
          </p:pic>
          <p:sp>
            <p:nvSpPr>
              <p:cNvPr id="622" name="Freeform 6">
                <a:extLst>
                  <a:ext uri="{FF2B5EF4-FFF2-40B4-BE49-F238E27FC236}">
                    <a16:creationId xmlns:a16="http://schemas.microsoft.com/office/drawing/2014/main" id="{1E5C124F-BCD5-F1F1-E961-8E37D19021F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25" name="Group 624">
            <a:extLst>
              <a:ext uri="{FF2B5EF4-FFF2-40B4-BE49-F238E27FC236}">
                <a16:creationId xmlns:a16="http://schemas.microsoft.com/office/drawing/2014/main" id="{01CE0718-3360-55ED-299E-1DDA4C361CDC}"/>
              </a:ext>
            </a:extLst>
          </p:cNvPr>
          <p:cNvGrpSpPr/>
          <p:nvPr/>
        </p:nvGrpSpPr>
        <p:grpSpPr>
          <a:xfrm>
            <a:off x="3777220" y="3547430"/>
            <a:ext cx="370338" cy="327772"/>
            <a:chOff x="4723767" y="3080378"/>
            <a:chExt cx="439858" cy="389301"/>
          </a:xfrm>
        </p:grpSpPr>
        <p:pic>
          <p:nvPicPr>
            <p:cNvPr id="626" name="Picture 625">
              <a:extLst>
                <a:ext uri="{FF2B5EF4-FFF2-40B4-BE49-F238E27FC236}">
                  <a16:creationId xmlns:a16="http://schemas.microsoft.com/office/drawing/2014/main" id="{F775A74D-64B5-2442-20BF-470075BE890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627" name="Group 626">
              <a:extLst>
                <a:ext uri="{FF2B5EF4-FFF2-40B4-BE49-F238E27FC236}">
                  <a16:creationId xmlns:a16="http://schemas.microsoft.com/office/drawing/2014/main" id="{A2530642-75DA-17D2-6688-664602FD5C12}"/>
                </a:ext>
              </a:extLst>
            </p:cNvPr>
            <p:cNvGrpSpPr/>
            <p:nvPr/>
          </p:nvGrpSpPr>
          <p:grpSpPr>
            <a:xfrm>
              <a:off x="4723767" y="3080378"/>
              <a:ext cx="439858" cy="389301"/>
              <a:chOff x="3131835" y="4047725"/>
              <a:chExt cx="439858" cy="389301"/>
            </a:xfrm>
          </p:grpSpPr>
          <p:grpSp>
            <p:nvGrpSpPr>
              <p:cNvPr id="628" name="Group 627">
                <a:extLst>
                  <a:ext uri="{FF2B5EF4-FFF2-40B4-BE49-F238E27FC236}">
                    <a16:creationId xmlns:a16="http://schemas.microsoft.com/office/drawing/2014/main" id="{AFE82C97-A81C-9ADE-9D06-9BA41B610FD9}"/>
                  </a:ext>
                </a:extLst>
              </p:cNvPr>
              <p:cNvGrpSpPr/>
              <p:nvPr/>
            </p:nvGrpSpPr>
            <p:grpSpPr>
              <a:xfrm>
                <a:off x="3131835" y="4047725"/>
                <a:ext cx="182560" cy="348911"/>
                <a:chOff x="2136298" y="4226790"/>
                <a:chExt cx="196678" cy="375893"/>
              </a:xfrm>
            </p:grpSpPr>
            <p:sp>
              <p:nvSpPr>
                <p:cNvPr id="632" name="Rectangle 631">
                  <a:extLst>
                    <a:ext uri="{FF2B5EF4-FFF2-40B4-BE49-F238E27FC236}">
                      <a16:creationId xmlns:a16="http://schemas.microsoft.com/office/drawing/2014/main" id="{488CA5A2-834B-FA5F-D9A0-B5FD3A2E3E18}"/>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3" name="server">
                  <a:extLst>
                    <a:ext uri="{FF2B5EF4-FFF2-40B4-BE49-F238E27FC236}">
                      <a16:creationId xmlns:a16="http://schemas.microsoft.com/office/drawing/2014/main" id="{5F4C243F-0D97-8E86-3515-DC23D1D1906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29" name="Oval 628">
                <a:extLst>
                  <a:ext uri="{FF2B5EF4-FFF2-40B4-BE49-F238E27FC236}">
                    <a16:creationId xmlns:a16="http://schemas.microsoft.com/office/drawing/2014/main" id="{D36037AE-3E61-1C7C-E23B-DCD20295FEA1}"/>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0" name="Picture 629">
                <a:extLst>
                  <a:ext uri="{FF2B5EF4-FFF2-40B4-BE49-F238E27FC236}">
                    <a16:creationId xmlns:a16="http://schemas.microsoft.com/office/drawing/2014/main" id="{972EF78C-B94D-CA4E-5C37-699752C8757D}"/>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631" name="Freeform 6">
                <a:extLst>
                  <a:ext uri="{FF2B5EF4-FFF2-40B4-BE49-F238E27FC236}">
                    <a16:creationId xmlns:a16="http://schemas.microsoft.com/office/drawing/2014/main" id="{E5F109C5-1B57-F56D-2CBE-A962DADC82C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34" name="Rectangle 633">
            <a:extLst>
              <a:ext uri="{FF2B5EF4-FFF2-40B4-BE49-F238E27FC236}">
                <a16:creationId xmlns:a16="http://schemas.microsoft.com/office/drawing/2014/main" id="{610E110B-5ED0-2B54-3ADE-9CA7E88E5BA2}"/>
              </a:ext>
            </a:extLst>
          </p:cNvPr>
          <p:cNvSpPr/>
          <p:nvPr/>
        </p:nvSpPr>
        <p:spPr>
          <a:xfrm>
            <a:off x="186803" y="2251021"/>
            <a:ext cx="1764730"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solidFill>
                  <a:schemeClr val="bg1"/>
                </a:solidFill>
                <a:effectLst/>
                <a:uLnTx/>
                <a:uFillTx/>
                <a:latin typeface="Segoe"/>
                <a:ea typeface="+mn-ea"/>
                <a:cs typeface="+mn-cs"/>
              </a:rPr>
              <a:t>Endpoints &amp; Devices</a:t>
            </a:r>
          </a:p>
        </p:txBody>
      </p:sp>
      <p:sp>
        <p:nvSpPr>
          <p:cNvPr id="635" name="Rectangle 634">
            <a:extLst>
              <a:ext uri="{FF2B5EF4-FFF2-40B4-BE49-F238E27FC236}">
                <a16:creationId xmlns:a16="http://schemas.microsoft.com/office/drawing/2014/main" id="{778F2366-9A1E-14FF-1D54-5ED7EF7A666D}"/>
              </a:ext>
            </a:extLst>
          </p:cNvPr>
          <p:cNvSpPr/>
          <p:nvPr/>
        </p:nvSpPr>
        <p:spPr>
          <a:xfrm>
            <a:off x="2050375" y="2246630"/>
            <a:ext cx="6176844" cy="257763"/>
          </a:xfrm>
          <a:prstGeom prst="rect">
            <a:avLst/>
          </a:prstGeom>
          <a:solidFill>
            <a:schemeClr val="tx2"/>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solidFill>
                  <a:schemeClr val="bg1"/>
                </a:solidFill>
                <a:effectLst/>
                <a:uLnTx/>
                <a:uFillTx/>
                <a:latin typeface="Segoe"/>
                <a:ea typeface="+mn-ea"/>
                <a:cs typeface="+mn-cs"/>
              </a:rPr>
              <a:t>Hybrid Infrastructure – IaaS, PaaS, On-Premises</a:t>
            </a:r>
          </a:p>
        </p:txBody>
      </p:sp>
      <p:sp>
        <p:nvSpPr>
          <p:cNvPr id="636" name="Rectangle 635">
            <a:hlinkClick r:id="rId47"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FE8D8F4F-72FE-57BD-AD74-AEC94516A604}"/>
              </a:ext>
            </a:extLst>
          </p:cNvPr>
          <p:cNvSpPr/>
          <p:nvPr/>
        </p:nvSpPr>
        <p:spPr>
          <a:xfrm>
            <a:off x="6810129" y="3907001"/>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Key Vault</a:t>
            </a:r>
          </a:p>
        </p:txBody>
      </p:sp>
      <p:pic>
        <p:nvPicPr>
          <p:cNvPr id="637" name="Picture 636">
            <a:extLst>
              <a:ext uri="{FF2B5EF4-FFF2-40B4-BE49-F238E27FC236}">
                <a16:creationId xmlns:a16="http://schemas.microsoft.com/office/drawing/2014/main" id="{F883BA8C-7841-318A-87AE-5CDBDD78D1F9}"/>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865346" y="3961512"/>
            <a:ext cx="126336" cy="126336"/>
          </a:xfrm>
          <a:prstGeom prst="rect">
            <a:avLst/>
          </a:prstGeom>
        </p:spPr>
      </p:pic>
      <p:sp>
        <p:nvSpPr>
          <p:cNvPr id="638" name="Rectangle 637">
            <a:hlinkClick r:id="rId4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A9B69DC3-62F9-479F-040B-929DEA74EE77}"/>
              </a:ext>
            </a:extLst>
          </p:cNvPr>
          <p:cNvSpPr/>
          <p:nvPr/>
        </p:nvSpPr>
        <p:spPr>
          <a:xfrm>
            <a:off x="6807663" y="3467018"/>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639" name="Picture 638" descr="A picture containing text&#10;&#10;Description generated with high confidence">
            <a:extLst>
              <a:ext uri="{FF2B5EF4-FFF2-40B4-BE49-F238E27FC236}">
                <a16:creationId xmlns:a16="http://schemas.microsoft.com/office/drawing/2014/main" id="{D7D0BADE-21B3-2A6D-F677-FF987DF81785}"/>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41891" y="3506467"/>
            <a:ext cx="168314" cy="165488"/>
          </a:xfrm>
          <a:prstGeom prst="rect">
            <a:avLst/>
          </a:prstGeom>
        </p:spPr>
      </p:pic>
      <p:sp>
        <p:nvSpPr>
          <p:cNvPr id="640" name="Rectangle 639">
            <a:hlinkClick r:id="rId51"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91B74B61-3446-ADFB-4D86-DAE952A89CCD}"/>
              </a:ext>
            </a:extLst>
          </p:cNvPr>
          <p:cNvSpPr/>
          <p:nvPr/>
        </p:nvSpPr>
        <p:spPr>
          <a:xfrm>
            <a:off x="6809913" y="368561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DDoS Protection</a:t>
            </a:r>
          </a:p>
        </p:txBody>
      </p:sp>
      <p:sp>
        <p:nvSpPr>
          <p:cNvPr id="641" name="Rectangle 640">
            <a:hlinkClick r:id="rId52"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1BF82422-5059-E37D-8E25-1009505D58B0}"/>
              </a:ext>
            </a:extLst>
          </p:cNvPr>
          <p:cNvSpPr/>
          <p:nvPr/>
        </p:nvSpPr>
        <p:spPr>
          <a:xfrm>
            <a:off x="6813731" y="4551828"/>
            <a:ext cx="1332140" cy="20252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Backup</a:t>
            </a:r>
          </a:p>
        </p:txBody>
      </p:sp>
      <p:pic>
        <p:nvPicPr>
          <p:cNvPr id="642" name="Picture 641">
            <a:extLst>
              <a:ext uri="{FF2B5EF4-FFF2-40B4-BE49-F238E27FC236}">
                <a16:creationId xmlns:a16="http://schemas.microsoft.com/office/drawing/2014/main" id="{CCBB2DE6-069C-0E37-0443-447F81FBFE9E}"/>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4652" y="4594318"/>
            <a:ext cx="150932" cy="112545"/>
          </a:xfrm>
          <a:prstGeom prst="rect">
            <a:avLst/>
          </a:prstGeom>
        </p:spPr>
      </p:pic>
      <p:pic>
        <p:nvPicPr>
          <p:cNvPr id="643" name="Picture 642">
            <a:extLst>
              <a:ext uri="{FF2B5EF4-FFF2-40B4-BE49-F238E27FC236}">
                <a16:creationId xmlns:a16="http://schemas.microsoft.com/office/drawing/2014/main" id="{3532B212-B7E3-572B-A6F3-79631105EFE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3373" y="3742411"/>
            <a:ext cx="150932" cy="112545"/>
          </a:xfrm>
          <a:prstGeom prst="rect">
            <a:avLst/>
          </a:prstGeom>
        </p:spPr>
      </p:pic>
      <p:sp>
        <p:nvSpPr>
          <p:cNvPr id="644" name="Rectangle 643">
            <a:extLst>
              <a:ext uri="{FF2B5EF4-FFF2-40B4-BE49-F238E27FC236}">
                <a16:creationId xmlns:a16="http://schemas.microsoft.com/office/drawing/2014/main" id="{26E6339A-A360-E80B-5DB3-9D66AFAEA1EE}"/>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5" name="TextBox 644">
            <a:extLst>
              <a:ext uri="{FF2B5EF4-FFF2-40B4-BE49-F238E27FC236}">
                <a16:creationId xmlns:a16="http://schemas.microsoft.com/office/drawing/2014/main" id="{7AA7C682-DBB8-5592-8A44-DD9570124D2A}"/>
              </a:ext>
            </a:extLst>
          </p:cNvPr>
          <p:cNvSpPr txBox="1"/>
          <p:nvPr/>
        </p:nvSpPr>
        <p:spPr>
          <a:xfrm>
            <a:off x="2376310" y="2905602"/>
            <a:ext cx="1706076" cy="215444"/>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On Premises Datacenter(s)</a:t>
            </a:r>
          </a:p>
        </p:txBody>
      </p:sp>
      <p:sp>
        <p:nvSpPr>
          <p:cNvPr id="646" name="Rectangle 645">
            <a:hlinkClick r:id="rId53"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47CE656F-963A-3A48-F96D-614F402C9593}"/>
              </a:ext>
            </a:extLst>
          </p:cNvPr>
          <p:cNvSpPr/>
          <p:nvPr/>
        </p:nvSpPr>
        <p:spPr>
          <a:xfrm>
            <a:off x="6806570" y="3137675"/>
            <a:ext cx="1328356" cy="3290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Firewall</a:t>
            </a:r>
            <a:b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&amp; Firewall Manager</a:t>
            </a:r>
          </a:p>
        </p:txBody>
      </p:sp>
      <p:grpSp>
        <p:nvGrpSpPr>
          <p:cNvPr id="647" name="Group 646">
            <a:extLst>
              <a:ext uri="{FF2B5EF4-FFF2-40B4-BE49-F238E27FC236}">
                <a16:creationId xmlns:a16="http://schemas.microsoft.com/office/drawing/2014/main" id="{FCC8FD34-6CBE-F944-43C7-0A988359ABBF}"/>
              </a:ext>
            </a:extLst>
          </p:cNvPr>
          <p:cNvGrpSpPr/>
          <p:nvPr/>
        </p:nvGrpSpPr>
        <p:grpSpPr>
          <a:xfrm>
            <a:off x="6833323" y="3237319"/>
            <a:ext cx="173366" cy="127841"/>
            <a:chOff x="4787760" y="956202"/>
            <a:chExt cx="587793" cy="433438"/>
          </a:xfrm>
        </p:grpSpPr>
        <p:sp>
          <p:nvSpPr>
            <p:cNvPr id="648" name="cloud">
              <a:extLst>
                <a:ext uri="{FF2B5EF4-FFF2-40B4-BE49-F238E27FC236}">
                  <a16:creationId xmlns:a16="http://schemas.microsoft.com/office/drawing/2014/main" id="{95878031-A57D-B0B0-F706-E23883C182EA}"/>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649" name="Graphic 648">
              <a:extLst>
                <a:ext uri="{FF2B5EF4-FFF2-40B4-BE49-F238E27FC236}">
                  <a16:creationId xmlns:a16="http://schemas.microsoft.com/office/drawing/2014/main" id="{B475BE36-BF5D-5FE8-F740-148D62C903FA}"/>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87760" y="1112170"/>
              <a:ext cx="371613" cy="277470"/>
            </a:xfrm>
            <a:prstGeom prst="rect">
              <a:avLst/>
            </a:prstGeom>
          </p:spPr>
        </p:pic>
      </p:grpSp>
      <p:sp>
        <p:nvSpPr>
          <p:cNvPr id="650" name="Rectangle 649">
            <a:hlinkClick r:id="rId56" tooltip="Attack Simulator in the Security &amp; Compliance Center can be used to run realistic attack scenarios in your organization to help you identify and find vulnerable users before a real attack impacts your bottom line."/>
            <a:extLst>
              <a:ext uri="{FF2B5EF4-FFF2-40B4-BE49-F238E27FC236}">
                <a16:creationId xmlns:a16="http://schemas.microsoft.com/office/drawing/2014/main" id="{03CB5A78-D120-B25E-C21B-C31E9E8B1DA0}"/>
              </a:ext>
            </a:extLst>
          </p:cNvPr>
          <p:cNvSpPr/>
          <p:nvPr/>
        </p:nvSpPr>
        <p:spPr>
          <a:xfrm>
            <a:off x="8350944" y="5802589"/>
            <a:ext cx="830673"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Attack Simulator</a:t>
            </a:r>
          </a:p>
        </p:txBody>
      </p:sp>
      <p:sp>
        <p:nvSpPr>
          <p:cNvPr id="651" name="Rectangle 650">
            <a:hlinkClick r:id="rId57"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2A8B5A8F-D109-447E-B63E-E9022312AE2D}"/>
              </a:ext>
            </a:extLst>
          </p:cNvPr>
          <p:cNvSpPr/>
          <p:nvPr/>
        </p:nvSpPr>
        <p:spPr>
          <a:xfrm>
            <a:off x="9260887" y="5802589"/>
            <a:ext cx="1198429"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Insider Risk Management</a:t>
            </a:r>
          </a:p>
        </p:txBody>
      </p:sp>
      <p:grpSp>
        <p:nvGrpSpPr>
          <p:cNvPr id="652" name="Group 651">
            <a:extLst>
              <a:ext uri="{FF2B5EF4-FFF2-40B4-BE49-F238E27FC236}">
                <a16:creationId xmlns:a16="http://schemas.microsoft.com/office/drawing/2014/main" id="{BF975C2A-96F6-F821-A5BA-0683ECBCAA14}"/>
              </a:ext>
            </a:extLst>
          </p:cNvPr>
          <p:cNvGrpSpPr/>
          <p:nvPr/>
        </p:nvGrpSpPr>
        <p:grpSpPr>
          <a:xfrm>
            <a:off x="2132397" y="5805674"/>
            <a:ext cx="852881" cy="512671"/>
            <a:chOff x="3154581" y="5818532"/>
            <a:chExt cx="852881" cy="512671"/>
          </a:xfrm>
        </p:grpSpPr>
        <p:sp>
          <p:nvSpPr>
            <p:cNvPr id="653" name="Rectangle 652">
              <a:hlinkClick r:id="rId58"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B9681CBC-59E8-0724-C5A9-7B9B03236496}"/>
                </a:ext>
              </a:extLst>
            </p:cNvPr>
            <p:cNvSpPr/>
            <p:nvPr/>
          </p:nvSpPr>
          <p:spPr>
            <a:xfrm>
              <a:off x="3154581" y="5818532"/>
              <a:ext cx="852881" cy="51267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Sphere</a:t>
              </a:r>
            </a:p>
          </p:txBody>
        </p:sp>
        <p:pic>
          <p:nvPicPr>
            <p:cNvPr id="654" name="Picture 653" descr="A close up of a logo&#10;&#10;Description generated with very high confidence">
              <a:extLst>
                <a:ext uri="{FF2B5EF4-FFF2-40B4-BE49-F238E27FC236}">
                  <a16:creationId xmlns:a16="http://schemas.microsoft.com/office/drawing/2014/main" id="{F8CA1CE5-8D07-C076-9988-103F5E9EA036}"/>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360209" y="5867373"/>
              <a:ext cx="411994" cy="271762"/>
            </a:xfrm>
            <a:prstGeom prst="rect">
              <a:avLst/>
            </a:prstGeom>
            <a:solidFill>
              <a:schemeClr val="tx1"/>
            </a:solidFill>
            <a:ln>
              <a:solidFill>
                <a:schemeClr val="bg2"/>
              </a:solidFill>
            </a:ln>
          </p:spPr>
        </p:pic>
      </p:grpSp>
      <p:sp>
        <p:nvSpPr>
          <p:cNvPr id="655" name="Rectangle 654">
            <a:hlinkClick r:id="rId60"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E2246178-5847-54D4-AE09-D77E8C761253}"/>
              </a:ext>
            </a:extLst>
          </p:cNvPr>
          <p:cNvSpPr/>
          <p:nvPr/>
        </p:nvSpPr>
        <p:spPr>
          <a:xfrm>
            <a:off x="8685028" y="4707201"/>
            <a:ext cx="1365662"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Compliance Manager</a:t>
            </a:r>
          </a:p>
        </p:txBody>
      </p:sp>
      <p:cxnSp>
        <p:nvCxnSpPr>
          <p:cNvPr id="656" name="Connector: Elbow 728">
            <a:extLst>
              <a:ext uri="{FF2B5EF4-FFF2-40B4-BE49-F238E27FC236}">
                <a16:creationId xmlns:a16="http://schemas.microsoft.com/office/drawing/2014/main" id="{A8EC03E3-A086-9736-CF31-70140115450E}"/>
              </a:ext>
            </a:extLst>
          </p:cNvPr>
          <p:cNvCxnSpPr>
            <a:cxnSpLocks/>
          </p:cNvCxnSpPr>
          <p:nvPr/>
        </p:nvCxnSpPr>
        <p:spPr>
          <a:xfrm rot="5400000">
            <a:off x="10082319" y="1343657"/>
            <a:ext cx="1296267" cy="588042"/>
          </a:xfrm>
          <a:prstGeom prst="bentConnector3">
            <a:avLst>
              <a:gd name="adj1" fmla="val 1968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7" name="Group 656">
            <a:extLst>
              <a:ext uri="{FF2B5EF4-FFF2-40B4-BE49-F238E27FC236}">
                <a16:creationId xmlns:a16="http://schemas.microsoft.com/office/drawing/2014/main" id="{F429ADBD-8DCD-11D9-0EDF-C8721737BC3E}"/>
              </a:ext>
            </a:extLst>
          </p:cNvPr>
          <p:cNvGrpSpPr/>
          <p:nvPr/>
        </p:nvGrpSpPr>
        <p:grpSpPr>
          <a:xfrm>
            <a:off x="2780680" y="4754757"/>
            <a:ext cx="691377" cy="85751"/>
            <a:chOff x="2780680" y="4754757"/>
            <a:chExt cx="691377" cy="85751"/>
          </a:xfrm>
        </p:grpSpPr>
        <p:cxnSp>
          <p:nvCxnSpPr>
            <p:cNvPr id="658" name="Straight Connector 657">
              <a:extLst>
                <a:ext uri="{FF2B5EF4-FFF2-40B4-BE49-F238E27FC236}">
                  <a16:creationId xmlns:a16="http://schemas.microsoft.com/office/drawing/2014/main" id="{58C9A41D-B913-1B63-D8FB-7E9F67655C25}"/>
                </a:ext>
              </a:extLst>
            </p:cNvPr>
            <p:cNvCxnSpPr>
              <a:cxnSpLocks/>
            </p:cNvCxnSpPr>
            <p:nvPr/>
          </p:nvCxnSpPr>
          <p:spPr>
            <a:xfrm>
              <a:off x="2789307" y="4754757"/>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9" name="Straight Connector 658">
              <a:extLst>
                <a:ext uri="{FF2B5EF4-FFF2-40B4-BE49-F238E27FC236}">
                  <a16:creationId xmlns:a16="http://schemas.microsoft.com/office/drawing/2014/main" id="{40A534CD-627A-380D-D7C9-A87D47AC659D}"/>
                </a:ext>
              </a:extLst>
            </p:cNvPr>
            <p:cNvCxnSpPr>
              <a:cxnSpLocks/>
            </p:cNvCxnSpPr>
            <p:nvPr/>
          </p:nvCxnSpPr>
          <p:spPr>
            <a:xfrm>
              <a:off x="2780680" y="4840508"/>
              <a:ext cx="691377"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60" name="Group 659">
            <a:extLst>
              <a:ext uri="{FF2B5EF4-FFF2-40B4-BE49-F238E27FC236}">
                <a16:creationId xmlns:a16="http://schemas.microsoft.com/office/drawing/2014/main" id="{E67F161E-AD20-875E-F8C5-5AE435A0407A}"/>
              </a:ext>
            </a:extLst>
          </p:cNvPr>
          <p:cNvGrpSpPr/>
          <p:nvPr/>
        </p:nvGrpSpPr>
        <p:grpSpPr>
          <a:xfrm>
            <a:off x="5150838" y="4063431"/>
            <a:ext cx="1560525" cy="238020"/>
            <a:chOff x="5150838" y="4063431"/>
            <a:chExt cx="1560525" cy="238020"/>
          </a:xfrm>
        </p:grpSpPr>
        <p:sp>
          <p:nvSpPr>
            <p:cNvPr id="661" name="Rectangle 660">
              <a:hlinkClick r:id="rId61"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5F6F3795-0B6A-89F2-4CFC-9801D8E9E42E}"/>
                </a:ext>
              </a:extLst>
            </p:cNvPr>
            <p:cNvSpPr/>
            <p:nvPr/>
          </p:nvSpPr>
          <p:spPr bwMode="auto">
            <a:xfrm>
              <a:off x="5506000" y="4123332"/>
              <a:ext cx="786158"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182880"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Private Link</a:t>
              </a:r>
            </a:p>
          </p:txBody>
        </p:sp>
        <p:grpSp>
          <p:nvGrpSpPr>
            <p:cNvPr id="662" name="Group 661">
              <a:extLst>
                <a:ext uri="{FF2B5EF4-FFF2-40B4-BE49-F238E27FC236}">
                  <a16:creationId xmlns:a16="http://schemas.microsoft.com/office/drawing/2014/main" id="{375C908B-11D3-6DF2-8E87-7C5D81A7EAFA}"/>
                </a:ext>
              </a:extLst>
            </p:cNvPr>
            <p:cNvGrpSpPr/>
            <p:nvPr/>
          </p:nvGrpSpPr>
          <p:grpSpPr>
            <a:xfrm>
              <a:off x="5150838" y="4063431"/>
              <a:ext cx="1560525" cy="198673"/>
              <a:chOff x="5150838" y="4063431"/>
              <a:chExt cx="1560525" cy="198673"/>
            </a:xfrm>
          </p:grpSpPr>
          <p:grpSp>
            <p:nvGrpSpPr>
              <p:cNvPr id="663" name="Group 662">
                <a:extLst>
                  <a:ext uri="{FF2B5EF4-FFF2-40B4-BE49-F238E27FC236}">
                    <a16:creationId xmlns:a16="http://schemas.microsoft.com/office/drawing/2014/main" id="{EB2CECDC-9E5D-77D4-5047-2FB64925B843}"/>
                  </a:ext>
                </a:extLst>
              </p:cNvPr>
              <p:cNvGrpSpPr/>
              <p:nvPr/>
            </p:nvGrpSpPr>
            <p:grpSpPr>
              <a:xfrm>
                <a:off x="5529341" y="4149559"/>
                <a:ext cx="1182022" cy="112545"/>
                <a:chOff x="5529341" y="4149559"/>
                <a:chExt cx="1182022" cy="112545"/>
              </a:xfrm>
            </p:grpSpPr>
            <p:cxnSp>
              <p:nvCxnSpPr>
                <p:cNvPr id="665" name="Straight Connector 664">
                  <a:extLst>
                    <a:ext uri="{FF2B5EF4-FFF2-40B4-BE49-F238E27FC236}">
                      <a16:creationId xmlns:a16="http://schemas.microsoft.com/office/drawing/2014/main" id="{DA3F363B-EB05-BDCD-303B-67E471F8CAEB}"/>
                    </a:ext>
                  </a:extLst>
                </p:cNvPr>
                <p:cNvCxnSpPr>
                  <a:cxnSpLocks/>
                </p:cNvCxnSpPr>
                <p:nvPr/>
              </p:nvCxnSpPr>
              <p:spPr>
                <a:xfrm>
                  <a:off x="6292158" y="4212392"/>
                  <a:ext cx="41920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665">
                  <a:extLst>
                    <a:ext uri="{FF2B5EF4-FFF2-40B4-BE49-F238E27FC236}">
                      <a16:creationId xmlns:a16="http://schemas.microsoft.com/office/drawing/2014/main" id="{5EB492FB-A332-9F2F-783B-96378B90250A}"/>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9341" y="4149559"/>
                  <a:ext cx="150932" cy="112545"/>
                </a:xfrm>
                <a:prstGeom prst="rect">
                  <a:avLst/>
                </a:prstGeom>
              </p:spPr>
            </p:pic>
          </p:grpSp>
          <p:cxnSp>
            <p:nvCxnSpPr>
              <p:cNvPr id="664" name="Straight Connector 663">
                <a:extLst>
                  <a:ext uri="{FF2B5EF4-FFF2-40B4-BE49-F238E27FC236}">
                    <a16:creationId xmlns:a16="http://schemas.microsoft.com/office/drawing/2014/main" id="{E11D52F7-6250-5B61-B1AC-96EE385FAEB5}"/>
                  </a:ext>
                </a:extLst>
              </p:cNvPr>
              <p:cNvCxnSpPr>
                <a:cxnSpLocks/>
              </p:cNvCxnSpPr>
              <p:nvPr/>
            </p:nvCxnSpPr>
            <p:spPr>
              <a:xfrm>
                <a:off x="5150838" y="4063431"/>
                <a:ext cx="355162" cy="148961"/>
              </a:xfrm>
              <a:prstGeom prst="bentConnector3">
                <a:avLst>
                  <a:gd name="adj1" fmla="val 50000"/>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667" name="Group 666">
            <a:extLst>
              <a:ext uri="{FF2B5EF4-FFF2-40B4-BE49-F238E27FC236}">
                <a16:creationId xmlns:a16="http://schemas.microsoft.com/office/drawing/2014/main" id="{8B0A3B2A-F9D0-4230-82A4-BDD5EE7F275C}"/>
              </a:ext>
            </a:extLst>
          </p:cNvPr>
          <p:cNvGrpSpPr/>
          <p:nvPr/>
        </p:nvGrpSpPr>
        <p:grpSpPr>
          <a:xfrm>
            <a:off x="2614674" y="3122312"/>
            <a:ext cx="3856151" cy="1745387"/>
            <a:chOff x="2614674" y="3122312"/>
            <a:chExt cx="3856151" cy="1745387"/>
          </a:xfrm>
        </p:grpSpPr>
        <p:cxnSp>
          <p:nvCxnSpPr>
            <p:cNvPr id="668" name="Straight Connector 667">
              <a:extLst>
                <a:ext uri="{FF2B5EF4-FFF2-40B4-BE49-F238E27FC236}">
                  <a16:creationId xmlns:a16="http://schemas.microsoft.com/office/drawing/2014/main" id="{D84325A3-11AE-BABD-66F8-A57B00A861D1}"/>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669" name="Group 668">
              <a:extLst>
                <a:ext uri="{FF2B5EF4-FFF2-40B4-BE49-F238E27FC236}">
                  <a16:creationId xmlns:a16="http://schemas.microsoft.com/office/drawing/2014/main" id="{B9A28580-579F-0049-AA50-6BACBBF2AC68}"/>
                </a:ext>
              </a:extLst>
            </p:cNvPr>
            <p:cNvGrpSpPr/>
            <p:nvPr/>
          </p:nvGrpSpPr>
          <p:grpSpPr>
            <a:xfrm>
              <a:off x="2614674" y="3122312"/>
              <a:ext cx="3856151" cy="1745387"/>
              <a:chOff x="2614674" y="3122312"/>
              <a:chExt cx="3856151" cy="1745387"/>
            </a:xfrm>
          </p:grpSpPr>
          <p:grpSp>
            <p:nvGrpSpPr>
              <p:cNvPr id="670" name="Group 669">
                <a:extLst>
                  <a:ext uri="{FF2B5EF4-FFF2-40B4-BE49-F238E27FC236}">
                    <a16:creationId xmlns:a16="http://schemas.microsoft.com/office/drawing/2014/main" id="{77468A88-E77B-6241-F3A0-A0C348073DC0}"/>
                  </a:ext>
                </a:extLst>
              </p:cNvPr>
              <p:cNvGrpSpPr/>
              <p:nvPr/>
            </p:nvGrpSpPr>
            <p:grpSpPr>
              <a:xfrm>
                <a:off x="2614674" y="3122312"/>
                <a:ext cx="3773814" cy="1720024"/>
                <a:chOff x="2614674" y="3122312"/>
                <a:chExt cx="3773814" cy="1720024"/>
              </a:xfrm>
            </p:grpSpPr>
            <p:cxnSp>
              <p:nvCxnSpPr>
                <p:cNvPr id="677" name="Straight Connector 676">
                  <a:extLst>
                    <a:ext uri="{FF2B5EF4-FFF2-40B4-BE49-F238E27FC236}">
                      <a16:creationId xmlns:a16="http://schemas.microsoft.com/office/drawing/2014/main" id="{DA6F2555-B25F-9236-00A8-65F24D8A210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8" name="Straight Connector 677">
                  <a:extLst>
                    <a:ext uri="{FF2B5EF4-FFF2-40B4-BE49-F238E27FC236}">
                      <a16:creationId xmlns:a16="http://schemas.microsoft.com/office/drawing/2014/main" id="{8D871177-D136-AF8C-AC24-E056C8EA7FF7}"/>
                    </a:ext>
                  </a:extLst>
                </p:cNvPr>
                <p:cNvCxnSpPr/>
                <p:nvPr/>
              </p:nvCxnSpPr>
              <p:spPr>
                <a:xfrm>
                  <a:off x="443429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79" name="Rectangle 115">
                  <a:extLst>
                    <a:ext uri="{FF2B5EF4-FFF2-40B4-BE49-F238E27FC236}">
                      <a16:creationId xmlns:a16="http://schemas.microsoft.com/office/drawing/2014/main" id="{2E3C20F6-BBCE-2472-DDEA-2977F6C7B69A}"/>
                    </a:ext>
                  </a:extLst>
                </p:cNvPr>
                <p:cNvSpPr/>
                <p:nvPr/>
              </p:nvSpPr>
              <p:spPr bwMode="auto">
                <a:xfrm>
                  <a:off x="4909558" y="3787654"/>
                  <a:ext cx="107450"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0" name="Rectangle 115">
                  <a:extLst>
                    <a:ext uri="{FF2B5EF4-FFF2-40B4-BE49-F238E27FC236}">
                      <a16:creationId xmlns:a16="http://schemas.microsoft.com/office/drawing/2014/main" id="{FF39F644-A252-A7B5-CD64-5FEA9D9B4EB8}"/>
                    </a:ext>
                  </a:extLst>
                </p:cNvPr>
                <p:cNvSpPr/>
                <p:nvPr/>
              </p:nvSpPr>
              <p:spPr bwMode="auto">
                <a:xfrm flipH="1">
                  <a:off x="5017008" y="3787662"/>
                  <a:ext cx="1365433"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81" name="Group 680">
                  <a:extLst>
                    <a:ext uri="{FF2B5EF4-FFF2-40B4-BE49-F238E27FC236}">
                      <a16:creationId xmlns:a16="http://schemas.microsoft.com/office/drawing/2014/main" id="{FC65C250-8C7E-3D51-5063-0DFC9D7B0079}"/>
                    </a:ext>
                  </a:extLst>
                </p:cNvPr>
                <p:cNvGrpSpPr/>
                <p:nvPr/>
              </p:nvGrpSpPr>
              <p:grpSpPr>
                <a:xfrm>
                  <a:off x="3485488" y="3122312"/>
                  <a:ext cx="2903000" cy="1720024"/>
                  <a:chOff x="3485488" y="3122312"/>
                  <a:chExt cx="2903000" cy="1720024"/>
                </a:xfrm>
              </p:grpSpPr>
              <p:cxnSp>
                <p:nvCxnSpPr>
                  <p:cNvPr id="682" name="Straight Connector 681">
                    <a:extLst>
                      <a:ext uri="{FF2B5EF4-FFF2-40B4-BE49-F238E27FC236}">
                        <a16:creationId xmlns:a16="http://schemas.microsoft.com/office/drawing/2014/main" id="{EA4F019B-FE9F-1D29-918E-EAEB1BC7E885}"/>
                      </a:ext>
                    </a:extLst>
                  </p:cNvPr>
                  <p:cNvCxnSpPr>
                    <a:cxnSpLocks/>
                  </p:cNvCxnSpPr>
                  <p:nvPr/>
                </p:nvCxnSpPr>
                <p:spPr>
                  <a:xfrm>
                    <a:off x="3485488" y="3122312"/>
                    <a:ext cx="0" cy="1664459"/>
                  </a:xfrm>
                  <a:prstGeom prst="line">
                    <a:avLst/>
                  </a:prstGeom>
                  <a:noFill/>
                  <a:ln w="19050">
                    <a:gradFill>
                      <a:gsLst>
                        <a:gs pos="7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83" name="Group 682">
                    <a:extLst>
                      <a:ext uri="{FF2B5EF4-FFF2-40B4-BE49-F238E27FC236}">
                        <a16:creationId xmlns:a16="http://schemas.microsoft.com/office/drawing/2014/main" id="{775CD2D4-D6C5-7DB5-134A-28AC51F1A2CA}"/>
                      </a:ext>
                    </a:extLst>
                  </p:cNvPr>
                  <p:cNvGrpSpPr/>
                  <p:nvPr/>
                </p:nvGrpSpPr>
                <p:grpSpPr>
                  <a:xfrm>
                    <a:off x="3585949" y="4741493"/>
                    <a:ext cx="1963638" cy="100843"/>
                    <a:chOff x="3585949" y="4741493"/>
                    <a:chExt cx="1963638" cy="100843"/>
                  </a:xfrm>
                </p:grpSpPr>
                <p:cxnSp>
                  <p:nvCxnSpPr>
                    <p:cNvPr id="687" name="Straight Connector 686">
                      <a:extLst>
                        <a:ext uri="{FF2B5EF4-FFF2-40B4-BE49-F238E27FC236}">
                          <a16:creationId xmlns:a16="http://schemas.microsoft.com/office/drawing/2014/main" id="{9F44CC84-9E34-87CE-589E-99E9053454CD}"/>
                        </a:ext>
                      </a:extLst>
                    </p:cNvPr>
                    <p:cNvCxnSpPr>
                      <a:cxnSpLocks/>
                    </p:cNvCxnSpPr>
                    <p:nvPr/>
                  </p:nvCxnSpPr>
                  <p:spPr>
                    <a:xfrm>
                      <a:off x="5102278" y="4743486"/>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88" name="Straight Connector 687">
                      <a:extLst>
                        <a:ext uri="{FF2B5EF4-FFF2-40B4-BE49-F238E27FC236}">
                          <a16:creationId xmlns:a16="http://schemas.microsoft.com/office/drawing/2014/main" id="{9758313E-72CC-9A41-6EB3-8809553E57FB}"/>
                        </a:ext>
                      </a:extLst>
                    </p:cNvPr>
                    <p:cNvCxnSpPr>
                      <a:cxnSpLocks/>
                    </p:cNvCxnSpPr>
                    <p:nvPr/>
                  </p:nvCxnSpPr>
                  <p:spPr>
                    <a:xfrm>
                      <a:off x="3887072" y="4741493"/>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89" name="Straight Connector 688">
                      <a:extLst>
                        <a:ext uri="{FF2B5EF4-FFF2-40B4-BE49-F238E27FC236}">
                          <a16:creationId xmlns:a16="http://schemas.microsoft.com/office/drawing/2014/main" id="{F5ADE5E0-A5A5-1826-C732-CB76C1240BCD}"/>
                        </a:ext>
                      </a:extLst>
                    </p:cNvPr>
                    <p:cNvCxnSpPr>
                      <a:cxnSpLocks/>
                    </p:cNvCxnSpPr>
                    <p:nvPr/>
                  </p:nvCxnSpPr>
                  <p:spPr>
                    <a:xfrm>
                      <a:off x="3585949" y="4842336"/>
                      <a:ext cx="1963638"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90" name="Straight Connector 689">
                      <a:extLst>
                        <a:ext uri="{FF2B5EF4-FFF2-40B4-BE49-F238E27FC236}">
                          <a16:creationId xmlns:a16="http://schemas.microsoft.com/office/drawing/2014/main" id="{2AA6CBFB-5AB7-05C5-0CB8-EF1822789B6E}"/>
                        </a:ext>
                      </a:extLst>
                    </p:cNvPr>
                    <p:cNvCxnSpPr>
                      <a:cxnSpLocks/>
                    </p:cNvCxnSpPr>
                    <p:nvPr/>
                  </p:nvCxnSpPr>
                  <p:spPr>
                    <a:xfrm>
                      <a:off x="4514918" y="4747289"/>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84" name="Group 683">
                    <a:extLst>
                      <a:ext uri="{FF2B5EF4-FFF2-40B4-BE49-F238E27FC236}">
                        <a16:creationId xmlns:a16="http://schemas.microsoft.com/office/drawing/2014/main" id="{529E0AD6-A030-5BEA-1443-10C6A61180D9}"/>
                      </a:ext>
                    </a:extLst>
                  </p:cNvPr>
                  <p:cNvGrpSpPr/>
                  <p:nvPr/>
                </p:nvGrpSpPr>
                <p:grpSpPr>
                  <a:xfrm>
                    <a:off x="4918735" y="3122635"/>
                    <a:ext cx="1469753" cy="1719462"/>
                    <a:chOff x="4918735" y="3122635"/>
                    <a:chExt cx="1469753" cy="1719462"/>
                  </a:xfrm>
                </p:grpSpPr>
                <p:sp>
                  <p:nvSpPr>
                    <p:cNvPr id="685" name="Rectangle 10">
                      <a:extLst>
                        <a:ext uri="{FF2B5EF4-FFF2-40B4-BE49-F238E27FC236}">
                          <a16:creationId xmlns:a16="http://schemas.microsoft.com/office/drawing/2014/main" id="{008E7005-78AD-DD2B-E729-231DD3A14020}"/>
                        </a:ext>
                      </a:extLst>
                    </p:cNvPr>
                    <p:cNvSpPr/>
                    <p:nvPr/>
                  </p:nvSpPr>
                  <p:spPr bwMode="auto">
                    <a:xfrm>
                      <a:off x="5525937" y="3122635"/>
                      <a:ext cx="862551" cy="171946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840623 w 914400"/>
                        <a:gd name="connsiteY0" fmla="*/ 9859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9050">
                      <a:gradFill>
                        <a:gsLst>
                          <a:gs pos="10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3C6C"/>
                        </a:solidFill>
                        <a:effectLst/>
                        <a:uLnTx/>
                        <a:uFillTx/>
                        <a:latin typeface="Segoe UI"/>
                        <a:ea typeface="Segoe UI" pitchFamily="34" charset="0"/>
                        <a:cs typeface="Segoe UI" pitchFamily="34" charset="0"/>
                      </a:endParaRPr>
                    </a:p>
                  </p:txBody>
                </p:sp>
                <p:cxnSp>
                  <p:nvCxnSpPr>
                    <p:cNvPr id="686" name="Straight Connector 685">
                      <a:extLst>
                        <a:ext uri="{FF2B5EF4-FFF2-40B4-BE49-F238E27FC236}">
                          <a16:creationId xmlns:a16="http://schemas.microsoft.com/office/drawing/2014/main" id="{2CB0873E-BFB0-012F-4967-46DF27704F4C}"/>
                        </a:ext>
                      </a:extLst>
                    </p:cNvPr>
                    <p:cNvCxnSpPr>
                      <a:cxnSpLocks/>
                    </p:cNvCxnSpPr>
                    <p:nvPr/>
                  </p:nvCxnSpPr>
                  <p:spPr>
                    <a:xfrm>
                      <a:off x="4918735" y="3915135"/>
                      <a:ext cx="1617" cy="92182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pic>
            <p:nvPicPr>
              <p:cNvPr id="671" name="Graphic 670">
                <a:extLst>
                  <a:ext uri="{FF2B5EF4-FFF2-40B4-BE49-F238E27FC236}">
                    <a16:creationId xmlns:a16="http://schemas.microsoft.com/office/drawing/2014/main" id="{AB99F931-BF94-EA56-D936-1D087FFCCA9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0454" y="3455968"/>
                <a:ext cx="179094" cy="97688"/>
              </a:xfrm>
              <a:prstGeom prst="rect">
                <a:avLst/>
              </a:prstGeom>
            </p:spPr>
          </p:pic>
          <p:pic>
            <p:nvPicPr>
              <p:cNvPr id="672" name="Graphic 671">
                <a:extLst>
                  <a:ext uri="{FF2B5EF4-FFF2-40B4-BE49-F238E27FC236}">
                    <a16:creationId xmlns:a16="http://schemas.microsoft.com/office/drawing/2014/main" id="{3B6DEE88-9D2F-64B1-22E4-FE011C147F0E}"/>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4372" y="3853121"/>
                <a:ext cx="179094" cy="97688"/>
              </a:xfrm>
              <a:prstGeom prst="rect">
                <a:avLst/>
              </a:prstGeom>
            </p:spPr>
          </p:pic>
          <p:pic>
            <p:nvPicPr>
              <p:cNvPr id="673" name="Graphic 672">
                <a:extLst>
                  <a:ext uri="{FF2B5EF4-FFF2-40B4-BE49-F238E27FC236}">
                    <a16:creationId xmlns:a16="http://schemas.microsoft.com/office/drawing/2014/main" id="{D4912BD7-866D-B349-716D-75A36E7C5A9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12268" y="3989053"/>
                <a:ext cx="155363" cy="144264"/>
              </a:xfrm>
              <a:prstGeom prst="rect">
                <a:avLst/>
              </a:prstGeom>
            </p:spPr>
          </p:pic>
          <p:sp>
            <p:nvSpPr>
              <p:cNvPr id="674" name="Graphic 873">
                <a:extLst>
                  <a:ext uri="{FF2B5EF4-FFF2-40B4-BE49-F238E27FC236}">
                    <a16:creationId xmlns:a16="http://schemas.microsoft.com/office/drawing/2014/main" id="{8EEF2DE5-A7C5-6F78-FCDD-2BE30728C0DD}"/>
                  </a:ext>
                </a:extLst>
              </p:cNvPr>
              <p:cNvSpPr/>
              <p:nvPr/>
            </p:nvSpPr>
            <p:spPr>
              <a:xfrm>
                <a:off x="3401667" y="4786108"/>
                <a:ext cx="260069" cy="81591"/>
              </a:xfrm>
              <a:custGeom>
                <a:avLst/>
                <a:gdLst>
                  <a:gd name="connsiteX0" fmla="*/ 178479 w 353558"/>
                  <a:gd name="connsiteY0" fmla="*/ 81591 h 81591"/>
                  <a:gd name="connsiteX1" fmla="*/ 93489 w 353558"/>
                  <a:gd name="connsiteY1" fmla="*/ 81591 h 81591"/>
                  <a:gd name="connsiteX2" fmla="*/ 93489 w 353558"/>
                  <a:gd name="connsiteY2" fmla="*/ 28897 h 81591"/>
                  <a:gd name="connsiteX3" fmla="*/ 151282 w 353558"/>
                  <a:gd name="connsiteY3" fmla="*/ 28897 h 81591"/>
                  <a:gd name="connsiteX4" fmla="*/ 151282 w 353558"/>
                  <a:gd name="connsiteY4" fmla="*/ 0 h 81591"/>
                  <a:gd name="connsiteX5" fmla="*/ 205676 w 353558"/>
                  <a:gd name="connsiteY5" fmla="*/ 0 h 81591"/>
                  <a:gd name="connsiteX6" fmla="*/ 205676 w 353558"/>
                  <a:gd name="connsiteY6" fmla="*/ 28897 h 81591"/>
                  <a:gd name="connsiteX7" fmla="*/ 260069 w 353558"/>
                  <a:gd name="connsiteY7" fmla="*/ 28897 h 81591"/>
                  <a:gd name="connsiteX8" fmla="*/ 260069 w 353558"/>
                  <a:gd name="connsiteY8" fmla="*/ 81591 h 81591"/>
                  <a:gd name="connsiteX9" fmla="*/ 178479 w 353558"/>
                  <a:gd name="connsiteY9" fmla="*/ 81591 h 81591"/>
                  <a:gd name="connsiteX10" fmla="*/ 178479 w 353558"/>
                  <a:gd name="connsiteY10" fmla="*/ 81591 h 81591"/>
                  <a:gd name="connsiteX11" fmla="*/ 178479 w 353558"/>
                  <a:gd name="connsiteY11" fmla="*/ 81591 h 81591"/>
                  <a:gd name="connsiteX12" fmla="*/ 93489 w 353558"/>
                  <a:gd name="connsiteY12" fmla="*/ 56094 h 81591"/>
                  <a:gd name="connsiteX13" fmla="*/ 0 w 353558"/>
                  <a:gd name="connsiteY13" fmla="*/ 56094 h 81591"/>
                  <a:gd name="connsiteX14" fmla="*/ 260069 w 353558"/>
                  <a:gd name="connsiteY14" fmla="*/ 56094 h 81591"/>
                  <a:gd name="connsiteX15" fmla="*/ 353558 w 353558"/>
                  <a:gd name="connsiteY15" fmla="*/ 56094 h 81591"/>
                  <a:gd name="connsiteX0" fmla="*/ 84990 w 260069"/>
                  <a:gd name="connsiteY0" fmla="*/ 81591 h 81591"/>
                  <a:gd name="connsiteX1" fmla="*/ 0 w 260069"/>
                  <a:gd name="connsiteY1" fmla="*/ 81591 h 81591"/>
                  <a:gd name="connsiteX2" fmla="*/ 0 w 260069"/>
                  <a:gd name="connsiteY2" fmla="*/ 28897 h 81591"/>
                  <a:gd name="connsiteX3" fmla="*/ 57793 w 260069"/>
                  <a:gd name="connsiteY3" fmla="*/ 28897 h 81591"/>
                  <a:gd name="connsiteX4" fmla="*/ 57793 w 260069"/>
                  <a:gd name="connsiteY4" fmla="*/ 0 h 81591"/>
                  <a:gd name="connsiteX5" fmla="*/ 112187 w 260069"/>
                  <a:gd name="connsiteY5" fmla="*/ 0 h 81591"/>
                  <a:gd name="connsiteX6" fmla="*/ 112187 w 260069"/>
                  <a:gd name="connsiteY6" fmla="*/ 28897 h 81591"/>
                  <a:gd name="connsiteX7" fmla="*/ 166580 w 260069"/>
                  <a:gd name="connsiteY7" fmla="*/ 28897 h 81591"/>
                  <a:gd name="connsiteX8" fmla="*/ 166580 w 260069"/>
                  <a:gd name="connsiteY8" fmla="*/ 81591 h 81591"/>
                  <a:gd name="connsiteX9" fmla="*/ 84990 w 260069"/>
                  <a:gd name="connsiteY9" fmla="*/ 81591 h 81591"/>
                  <a:gd name="connsiteX10" fmla="*/ 84990 w 260069"/>
                  <a:gd name="connsiteY10" fmla="*/ 81591 h 81591"/>
                  <a:gd name="connsiteX11" fmla="*/ 84990 w 260069"/>
                  <a:gd name="connsiteY11" fmla="*/ 81591 h 81591"/>
                  <a:gd name="connsiteX12" fmla="*/ 166580 w 260069"/>
                  <a:gd name="connsiteY12" fmla="*/ 56094 h 81591"/>
                  <a:gd name="connsiteX13" fmla="*/ 260069 w 260069"/>
                  <a:gd name="connsiteY13" fmla="*/ 56094 h 8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069" h="81591">
                    <a:moveTo>
                      <a:pt x="84990" y="81591"/>
                    </a:moveTo>
                    <a:lnTo>
                      <a:pt x="0" y="81591"/>
                    </a:lnTo>
                    <a:lnTo>
                      <a:pt x="0" y="28897"/>
                    </a:lnTo>
                    <a:lnTo>
                      <a:pt x="57793" y="28897"/>
                    </a:lnTo>
                    <a:lnTo>
                      <a:pt x="57793" y="0"/>
                    </a:lnTo>
                    <a:lnTo>
                      <a:pt x="112187" y="0"/>
                    </a:lnTo>
                    <a:lnTo>
                      <a:pt x="112187" y="28897"/>
                    </a:lnTo>
                    <a:lnTo>
                      <a:pt x="166580" y="28897"/>
                    </a:lnTo>
                    <a:lnTo>
                      <a:pt x="166580" y="81591"/>
                    </a:lnTo>
                    <a:lnTo>
                      <a:pt x="84990" y="81591"/>
                    </a:lnTo>
                    <a:lnTo>
                      <a:pt x="84990" y="81591"/>
                    </a:lnTo>
                    <a:lnTo>
                      <a:pt x="84990" y="81591"/>
                    </a:lnTo>
                    <a:close/>
                    <a:moveTo>
                      <a:pt x="166580" y="56094"/>
                    </a:moveTo>
                    <a:lnTo>
                      <a:pt x="260069" y="56094"/>
                    </a:lnTo>
                  </a:path>
                </a:pathLst>
              </a:custGeom>
              <a:solidFill>
                <a:schemeClr val="bg1"/>
              </a:solidFill>
              <a:ln w="18969" cap="flat">
                <a:solidFill>
                  <a:srgbClr val="51515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675" name="Graphic 674">
                <a:extLst>
                  <a:ext uri="{FF2B5EF4-FFF2-40B4-BE49-F238E27FC236}">
                    <a16:creationId xmlns:a16="http://schemas.microsoft.com/office/drawing/2014/main" id="{FCB014FE-FCA1-35E9-B4C0-17C922F9F44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15462" y="3489369"/>
                <a:ext cx="155363" cy="144264"/>
              </a:xfrm>
              <a:prstGeom prst="rect">
                <a:avLst/>
              </a:prstGeom>
            </p:spPr>
          </p:pic>
          <p:pic>
            <p:nvPicPr>
              <p:cNvPr id="676" name="Graphic 675">
                <a:extLst>
                  <a:ext uri="{FF2B5EF4-FFF2-40B4-BE49-F238E27FC236}">
                    <a16:creationId xmlns:a16="http://schemas.microsoft.com/office/drawing/2014/main" id="{4602701A-40B7-85CC-9DC7-195647964F9D}"/>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rot="16200000">
                <a:off x="6186094" y="3864658"/>
                <a:ext cx="373956" cy="101989"/>
              </a:xfrm>
              <a:prstGeom prst="rect">
                <a:avLst/>
              </a:prstGeom>
            </p:spPr>
          </p:pic>
        </p:grpSp>
      </p:grpSp>
      <p:grpSp>
        <p:nvGrpSpPr>
          <p:cNvPr id="691" name="Group 690">
            <a:extLst>
              <a:ext uri="{FF2B5EF4-FFF2-40B4-BE49-F238E27FC236}">
                <a16:creationId xmlns:a16="http://schemas.microsoft.com/office/drawing/2014/main" id="{230668C1-0C1C-E9D2-A4B6-EA5A731054CE}"/>
              </a:ext>
            </a:extLst>
          </p:cNvPr>
          <p:cNvGrpSpPr/>
          <p:nvPr/>
        </p:nvGrpSpPr>
        <p:grpSpPr>
          <a:xfrm>
            <a:off x="3824005" y="4469544"/>
            <a:ext cx="370338" cy="327772"/>
            <a:chOff x="4723767" y="3080378"/>
            <a:chExt cx="439858" cy="389301"/>
          </a:xfrm>
        </p:grpSpPr>
        <p:pic>
          <p:nvPicPr>
            <p:cNvPr id="692" name="Picture 691">
              <a:extLst>
                <a:ext uri="{FF2B5EF4-FFF2-40B4-BE49-F238E27FC236}">
                  <a16:creationId xmlns:a16="http://schemas.microsoft.com/office/drawing/2014/main" id="{5B73EA7B-239F-F0CF-8690-687C7019B08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693" name="Group 692">
              <a:extLst>
                <a:ext uri="{FF2B5EF4-FFF2-40B4-BE49-F238E27FC236}">
                  <a16:creationId xmlns:a16="http://schemas.microsoft.com/office/drawing/2014/main" id="{CEF053D3-A0E5-A3D2-DBA6-0C00DAA5A69E}"/>
                </a:ext>
              </a:extLst>
            </p:cNvPr>
            <p:cNvGrpSpPr/>
            <p:nvPr/>
          </p:nvGrpSpPr>
          <p:grpSpPr>
            <a:xfrm>
              <a:off x="4723767" y="3080378"/>
              <a:ext cx="439858" cy="389301"/>
              <a:chOff x="3131835" y="4047725"/>
              <a:chExt cx="439858" cy="389301"/>
            </a:xfrm>
          </p:grpSpPr>
          <p:grpSp>
            <p:nvGrpSpPr>
              <p:cNvPr id="694" name="Group 693">
                <a:extLst>
                  <a:ext uri="{FF2B5EF4-FFF2-40B4-BE49-F238E27FC236}">
                    <a16:creationId xmlns:a16="http://schemas.microsoft.com/office/drawing/2014/main" id="{2F4837CF-41E5-21CD-89C0-E9CF2AF1CD93}"/>
                  </a:ext>
                </a:extLst>
              </p:cNvPr>
              <p:cNvGrpSpPr/>
              <p:nvPr/>
            </p:nvGrpSpPr>
            <p:grpSpPr>
              <a:xfrm>
                <a:off x="3131835" y="4047725"/>
                <a:ext cx="182560" cy="348911"/>
                <a:chOff x="2136298" y="4226790"/>
                <a:chExt cx="196678" cy="375893"/>
              </a:xfrm>
            </p:grpSpPr>
            <p:sp>
              <p:nvSpPr>
                <p:cNvPr id="698" name="Rectangle 697">
                  <a:extLst>
                    <a:ext uri="{FF2B5EF4-FFF2-40B4-BE49-F238E27FC236}">
                      <a16:creationId xmlns:a16="http://schemas.microsoft.com/office/drawing/2014/main" id="{F1BD6FBE-A6A4-CA5D-0215-4C15A82538BC}"/>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server">
                  <a:extLst>
                    <a:ext uri="{FF2B5EF4-FFF2-40B4-BE49-F238E27FC236}">
                      <a16:creationId xmlns:a16="http://schemas.microsoft.com/office/drawing/2014/main" id="{9B9F4F9D-D43C-C810-D08B-0DE518E4446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95" name="Oval 694">
                <a:extLst>
                  <a:ext uri="{FF2B5EF4-FFF2-40B4-BE49-F238E27FC236}">
                    <a16:creationId xmlns:a16="http://schemas.microsoft.com/office/drawing/2014/main" id="{D9432063-4804-BE5B-EEFE-57B708851EEE}"/>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6" name="Picture 695">
                <a:extLst>
                  <a:ext uri="{FF2B5EF4-FFF2-40B4-BE49-F238E27FC236}">
                    <a16:creationId xmlns:a16="http://schemas.microsoft.com/office/drawing/2014/main" id="{34AB23C8-B1A0-88A7-78BC-910C77DDF77D}"/>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697" name="Freeform 6">
                <a:extLst>
                  <a:ext uri="{FF2B5EF4-FFF2-40B4-BE49-F238E27FC236}">
                    <a16:creationId xmlns:a16="http://schemas.microsoft.com/office/drawing/2014/main" id="{813570B6-BFD7-3647-21B0-314C4F8A118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1"/>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solidFill>
                    <a:schemeClr val="bg1"/>
                  </a:solidFill>
                  <a:effectLst/>
                  <a:uLnTx/>
                  <a:uFillTx/>
                  <a:latin typeface="Segoe UI Light"/>
                  <a:ea typeface="+mn-ea"/>
                  <a:cs typeface="+mn-cs"/>
                </a:endParaRPr>
              </a:p>
            </p:txBody>
          </p:sp>
        </p:grpSp>
      </p:grpSp>
      <p:grpSp>
        <p:nvGrpSpPr>
          <p:cNvPr id="700" name="Group 699">
            <a:extLst>
              <a:ext uri="{FF2B5EF4-FFF2-40B4-BE49-F238E27FC236}">
                <a16:creationId xmlns:a16="http://schemas.microsoft.com/office/drawing/2014/main" id="{46F88FFA-1D2D-9CC7-1E22-CF642D759666}"/>
              </a:ext>
            </a:extLst>
          </p:cNvPr>
          <p:cNvGrpSpPr/>
          <p:nvPr/>
        </p:nvGrpSpPr>
        <p:grpSpPr>
          <a:xfrm>
            <a:off x="5032495" y="4473938"/>
            <a:ext cx="370338" cy="327772"/>
            <a:chOff x="4723767" y="3080378"/>
            <a:chExt cx="439858" cy="389301"/>
          </a:xfrm>
        </p:grpSpPr>
        <p:pic>
          <p:nvPicPr>
            <p:cNvPr id="701" name="Picture 700">
              <a:extLst>
                <a:ext uri="{FF2B5EF4-FFF2-40B4-BE49-F238E27FC236}">
                  <a16:creationId xmlns:a16="http://schemas.microsoft.com/office/drawing/2014/main" id="{3C303F11-7DB7-A8B2-BB66-621F264D9DA8}"/>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702" name="Group 701">
              <a:extLst>
                <a:ext uri="{FF2B5EF4-FFF2-40B4-BE49-F238E27FC236}">
                  <a16:creationId xmlns:a16="http://schemas.microsoft.com/office/drawing/2014/main" id="{2C21209C-87E7-F274-0C1D-1F9A66165BF0}"/>
                </a:ext>
              </a:extLst>
            </p:cNvPr>
            <p:cNvGrpSpPr/>
            <p:nvPr/>
          </p:nvGrpSpPr>
          <p:grpSpPr>
            <a:xfrm>
              <a:off x="4723767" y="3080378"/>
              <a:ext cx="439858" cy="389301"/>
              <a:chOff x="3131835" y="4047725"/>
              <a:chExt cx="439858" cy="389301"/>
            </a:xfrm>
          </p:grpSpPr>
          <p:grpSp>
            <p:nvGrpSpPr>
              <p:cNvPr id="703" name="Group 702">
                <a:extLst>
                  <a:ext uri="{FF2B5EF4-FFF2-40B4-BE49-F238E27FC236}">
                    <a16:creationId xmlns:a16="http://schemas.microsoft.com/office/drawing/2014/main" id="{8F484FED-5082-F451-9802-63C1C35D811B}"/>
                  </a:ext>
                </a:extLst>
              </p:cNvPr>
              <p:cNvGrpSpPr/>
              <p:nvPr/>
            </p:nvGrpSpPr>
            <p:grpSpPr>
              <a:xfrm>
                <a:off x="3131835" y="4047725"/>
                <a:ext cx="182560" cy="348911"/>
                <a:chOff x="2136298" y="4226790"/>
                <a:chExt cx="196678" cy="375893"/>
              </a:xfrm>
            </p:grpSpPr>
            <p:sp>
              <p:nvSpPr>
                <p:cNvPr id="707" name="Rectangle 706">
                  <a:extLst>
                    <a:ext uri="{FF2B5EF4-FFF2-40B4-BE49-F238E27FC236}">
                      <a16:creationId xmlns:a16="http://schemas.microsoft.com/office/drawing/2014/main" id="{40780022-5309-7B2E-BDD3-19F35C8361E9}"/>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server">
                  <a:extLst>
                    <a:ext uri="{FF2B5EF4-FFF2-40B4-BE49-F238E27FC236}">
                      <a16:creationId xmlns:a16="http://schemas.microsoft.com/office/drawing/2014/main" id="{43412703-1BDE-89FF-62D9-886F6E0359D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04" name="Oval 703">
                <a:extLst>
                  <a:ext uri="{FF2B5EF4-FFF2-40B4-BE49-F238E27FC236}">
                    <a16:creationId xmlns:a16="http://schemas.microsoft.com/office/drawing/2014/main" id="{270EA39B-E69C-C830-11E0-BDDF1DD25AAB}"/>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05" name="Picture 704">
                <a:extLst>
                  <a:ext uri="{FF2B5EF4-FFF2-40B4-BE49-F238E27FC236}">
                    <a16:creationId xmlns:a16="http://schemas.microsoft.com/office/drawing/2014/main" id="{8D55C909-02BD-606F-A99B-C114477ADAF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706" name="Freeform 6">
                <a:extLst>
                  <a:ext uri="{FF2B5EF4-FFF2-40B4-BE49-F238E27FC236}">
                    <a16:creationId xmlns:a16="http://schemas.microsoft.com/office/drawing/2014/main" id="{9C268EA6-95B3-7C97-1718-DA8EFBF88C7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09" name="Group 708">
            <a:extLst>
              <a:ext uri="{FF2B5EF4-FFF2-40B4-BE49-F238E27FC236}">
                <a16:creationId xmlns:a16="http://schemas.microsoft.com/office/drawing/2014/main" id="{BABE3409-4C94-ACFA-1EDC-AC7CACCE4C6B}"/>
              </a:ext>
            </a:extLst>
          </p:cNvPr>
          <p:cNvGrpSpPr/>
          <p:nvPr/>
        </p:nvGrpSpPr>
        <p:grpSpPr>
          <a:xfrm>
            <a:off x="182834" y="1705019"/>
            <a:ext cx="11727323" cy="483549"/>
            <a:chOff x="182834" y="1705019"/>
            <a:chExt cx="11727323" cy="483549"/>
          </a:xfrm>
        </p:grpSpPr>
        <p:sp>
          <p:nvSpPr>
            <p:cNvPr id="710" name="L-Shape 709">
              <a:extLst>
                <a:ext uri="{FF2B5EF4-FFF2-40B4-BE49-F238E27FC236}">
                  <a16:creationId xmlns:a16="http://schemas.microsoft.com/office/drawing/2014/main" id="{B03B698E-ACD4-6BA7-7598-5BA69FA5458C}"/>
                </a:ext>
              </a:extLst>
            </p:cNvPr>
            <p:cNvSpPr/>
            <p:nvPr/>
          </p:nvSpPr>
          <p:spPr bwMode="auto">
            <a:xfrm flipH="1">
              <a:off x="182834" y="1706127"/>
              <a:ext cx="11727315" cy="482441"/>
            </a:xfrm>
            <a:prstGeom prst="corner">
              <a:avLst>
                <a:gd name="adj1" fmla="val 20789"/>
                <a:gd name="adj2" fmla="val 802015"/>
              </a:avLst>
            </a:prstGeom>
            <a:solidFill>
              <a:srgbClr val="F5F0FA"/>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11" name="Rectangle 710">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6DE01335-BF79-B0BC-C3A4-8469ED72A0C8}"/>
                </a:ext>
              </a:extLst>
            </p:cNvPr>
            <p:cNvSpPr/>
            <p:nvPr/>
          </p:nvSpPr>
          <p:spPr>
            <a:xfrm>
              <a:off x="8729710" y="1705019"/>
              <a:ext cx="3180447" cy="43102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Zero Trust Access Control decisions based on explicit validation of user trust and endpoint integrity</a:t>
              </a:r>
              <a:endPar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712" name="Group 711">
              <a:extLst>
                <a:ext uri="{FF2B5EF4-FFF2-40B4-BE49-F238E27FC236}">
                  <a16:creationId xmlns:a16="http://schemas.microsoft.com/office/drawing/2014/main" id="{5C5BFB23-FB8D-0899-5BFA-85D80C829231}"/>
                </a:ext>
              </a:extLst>
            </p:cNvPr>
            <p:cNvGrpSpPr/>
            <p:nvPr/>
          </p:nvGrpSpPr>
          <p:grpSpPr>
            <a:xfrm>
              <a:off x="8119433" y="1769730"/>
              <a:ext cx="649901" cy="308564"/>
              <a:chOff x="8602097" y="2090236"/>
              <a:chExt cx="441333" cy="212672"/>
            </a:xfrm>
          </p:grpSpPr>
          <p:cxnSp>
            <p:nvCxnSpPr>
              <p:cNvPr id="713" name="Straight Arrow Connector 712">
                <a:extLst>
                  <a:ext uri="{FF2B5EF4-FFF2-40B4-BE49-F238E27FC236}">
                    <a16:creationId xmlns:a16="http://schemas.microsoft.com/office/drawing/2014/main" id="{61FC1EE5-C93D-8927-C230-F08E27FDACF5}"/>
                  </a:ext>
                </a:extLst>
              </p:cNvPr>
              <p:cNvCxnSpPr>
                <a:cxnSpLocks/>
              </p:cNvCxnSpPr>
              <p:nvPr/>
            </p:nvCxnSpPr>
            <p:spPr>
              <a:xfrm>
                <a:off x="8779173" y="2196572"/>
                <a:ext cx="264257" cy="0"/>
              </a:xfrm>
              <a:prstGeom prst="straightConnector1">
                <a:avLst/>
              </a:prstGeom>
              <a:ln w="19050">
                <a:solidFill>
                  <a:srgbClr val="000000"/>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nvGrpSpPr>
              <p:cNvPr id="714" name="Group 713">
                <a:extLst>
                  <a:ext uri="{FF2B5EF4-FFF2-40B4-BE49-F238E27FC236}">
                    <a16:creationId xmlns:a16="http://schemas.microsoft.com/office/drawing/2014/main" id="{6B24688F-24CB-E364-EC22-F3685A733F0B}"/>
                  </a:ext>
                </a:extLst>
              </p:cNvPr>
              <p:cNvGrpSpPr/>
              <p:nvPr/>
            </p:nvGrpSpPr>
            <p:grpSpPr>
              <a:xfrm>
                <a:off x="8602097" y="2090236"/>
                <a:ext cx="317134" cy="212672"/>
                <a:chOff x="4603038" y="2460876"/>
                <a:chExt cx="874087" cy="586170"/>
              </a:xfrm>
            </p:grpSpPr>
            <p:sp>
              <p:nvSpPr>
                <p:cNvPr id="715" name="Flowchart: Decision 670">
                  <a:extLst>
                    <a:ext uri="{FF2B5EF4-FFF2-40B4-BE49-F238E27FC236}">
                      <a16:creationId xmlns:a16="http://schemas.microsoft.com/office/drawing/2014/main" id="{20E63999-9485-2FE9-C131-E6E7BA65EBC9}"/>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a:extLst>
                    <a:ext uri="{FF2B5EF4-FFF2-40B4-BE49-F238E27FC236}">
                      <a16:creationId xmlns:a16="http://schemas.microsoft.com/office/drawing/2014/main" id="{8A220D50-D7C7-F98D-10BE-829D197CF0DF}"/>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7" name="Group 716">
                  <a:extLst>
                    <a:ext uri="{FF2B5EF4-FFF2-40B4-BE49-F238E27FC236}">
                      <a16:creationId xmlns:a16="http://schemas.microsoft.com/office/drawing/2014/main" id="{7E4A28C8-CEBB-9BEE-E160-515AB2C79B8F}"/>
                    </a:ext>
                  </a:extLst>
                </p:cNvPr>
                <p:cNvGrpSpPr/>
                <p:nvPr/>
              </p:nvGrpSpPr>
              <p:grpSpPr>
                <a:xfrm>
                  <a:off x="4945912" y="2654084"/>
                  <a:ext cx="246315" cy="202204"/>
                  <a:chOff x="4919039" y="2627071"/>
                  <a:chExt cx="318420" cy="202204"/>
                </a:xfrm>
              </p:grpSpPr>
              <p:sp>
                <p:nvSpPr>
                  <p:cNvPr id="721" name="Rectangle 720">
                    <a:extLst>
                      <a:ext uri="{FF2B5EF4-FFF2-40B4-BE49-F238E27FC236}">
                        <a16:creationId xmlns:a16="http://schemas.microsoft.com/office/drawing/2014/main" id="{37D579C5-8F94-427C-A64B-5ACCC58BC9AE}"/>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Rectangle 721">
                    <a:extLst>
                      <a:ext uri="{FF2B5EF4-FFF2-40B4-BE49-F238E27FC236}">
                        <a16:creationId xmlns:a16="http://schemas.microsoft.com/office/drawing/2014/main" id="{1C9CF91E-8CBF-8D09-C969-F41738B2FBFF}"/>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8" name="Oval 717">
                  <a:extLst>
                    <a:ext uri="{FF2B5EF4-FFF2-40B4-BE49-F238E27FC236}">
                      <a16:creationId xmlns:a16="http://schemas.microsoft.com/office/drawing/2014/main" id="{292744C5-F276-D804-850D-35566C885525}"/>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Oval 718">
                  <a:extLst>
                    <a:ext uri="{FF2B5EF4-FFF2-40B4-BE49-F238E27FC236}">
                      <a16:creationId xmlns:a16="http://schemas.microsoft.com/office/drawing/2014/main" id="{DADA5F1A-36ED-CC6F-FD87-B8A7ABF6A619}"/>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Oval 719">
                  <a:extLst>
                    <a:ext uri="{FF2B5EF4-FFF2-40B4-BE49-F238E27FC236}">
                      <a16:creationId xmlns:a16="http://schemas.microsoft.com/office/drawing/2014/main" id="{B680D486-0BE7-9B9D-78DE-6F968EFADBB7}"/>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3" name="Straight Connector 722">
            <a:extLst>
              <a:ext uri="{FF2B5EF4-FFF2-40B4-BE49-F238E27FC236}">
                <a16:creationId xmlns:a16="http://schemas.microsoft.com/office/drawing/2014/main" id="{64AFFA0A-4D97-680F-A6A5-6418CD0FE499}"/>
              </a:ext>
            </a:extLst>
          </p:cNvPr>
          <p:cNvCxnSpPr>
            <a:cxnSpLocks/>
          </p:cNvCxnSpPr>
          <p:nvPr/>
        </p:nvCxnSpPr>
        <p:spPr>
          <a:xfrm>
            <a:off x="10023115" y="989744"/>
            <a:ext cx="1837523" cy="11916"/>
          </a:xfrm>
          <a:prstGeom prst="line">
            <a:avLst/>
          </a:prstGeom>
          <a:ln w="28575">
            <a:gradFill flip="none" rotWithShape="1">
              <a:gsLst>
                <a:gs pos="20000">
                  <a:srgbClr val="5C2D91"/>
                </a:gs>
                <a:gs pos="80000">
                  <a:srgbClr val="5C2D91"/>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24" name="Group 723">
            <a:extLst>
              <a:ext uri="{FF2B5EF4-FFF2-40B4-BE49-F238E27FC236}">
                <a16:creationId xmlns:a16="http://schemas.microsoft.com/office/drawing/2014/main" id="{07ECC536-0299-0A06-565F-6086AFE7833B}"/>
              </a:ext>
            </a:extLst>
          </p:cNvPr>
          <p:cNvGrpSpPr/>
          <p:nvPr/>
        </p:nvGrpSpPr>
        <p:grpSpPr>
          <a:xfrm>
            <a:off x="201931" y="6160516"/>
            <a:ext cx="11720761" cy="306656"/>
            <a:chOff x="201931" y="6160516"/>
            <a:chExt cx="11720761" cy="306656"/>
          </a:xfrm>
        </p:grpSpPr>
        <p:sp>
          <p:nvSpPr>
            <p:cNvPr id="725" name="L-Shape 724">
              <a:extLst>
                <a:ext uri="{FF2B5EF4-FFF2-40B4-BE49-F238E27FC236}">
                  <a16:creationId xmlns:a16="http://schemas.microsoft.com/office/drawing/2014/main" id="{DAB725B5-421E-E4B2-E308-1BDF4451C032}"/>
                </a:ext>
              </a:extLst>
            </p:cNvPr>
            <p:cNvSpPr/>
            <p:nvPr/>
          </p:nvSpPr>
          <p:spPr bwMode="auto">
            <a:xfrm flipH="1">
              <a:off x="201931" y="6161795"/>
              <a:ext cx="11720761" cy="303571"/>
            </a:xfrm>
            <a:prstGeom prst="corner">
              <a:avLst>
                <a:gd name="adj1" fmla="val 24931"/>
                <a:gd name="adj2" fmla="val 1172250"/>
              </a:avLst>
            </a:prstGeom>
            <a:solidFill>
              <a:schemeClr val="bg1">
                <a:lumMod val="9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26" name="Rectangle 725">
              <a:hlinkClick r:id="rId69"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D6873756-543A-B07B-B367-18966B14DEA1}"/>
                </a:ext>
              </a:extLst>
            </p:cNvPr>
            <p:cNvSpPr/>
            <p:nvPr/>
          </p:nvSpPr>
          <p:spPr bwMode="auto">
            <a:xfrm>
              <a:off x="8382513" y="6160516"/>
              <a:ext cx="3521229" cy="306656"/>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rIns="91440" bIns="0" rtlCol="0" anchor="t">
              <a:noAutofit/>
            </a:bodyPr>
            <a:lstStyle/>
            <a:p>
              <a:pPr marL="171450" marR="0" lvl="0" indent="0" algn="l"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GitHub Advanced Security – </a:t>
              </a:r>
              <a:r>
                <a:rPr kumimoji="0" lang="en-US" sz="7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Secure development and software supply chain</a:t>
              </a:r>
            </a:p>
          </p:txBody>
        </p:sp>
        <p:pic>
          <p:nvPicPr>
            <p:cNvPr id="727" name="Picture 2" descr="See the source image">
              <a:extLst>
                <a:ext uri="{FF2B5EF4-FFF2-40B4-BE49-F238E27FC236}">
                  <a16:creationId xmlns:a16="http://schemas.microsoft.com/office/drawing/2014/main" id="{8EDC0C4B-93BE-42FA-E091-3D9424A58C58}"/>
                </a:ext>
              </a:extLst>
            </p:cNvPr>
            <p:cNvPicPr>
              <a:picLocks noChangeAspect="1" noChangeArrowheads="1"/>
            </p:cNvPicPr>
            <p:nvPr/>
          </p:nvPicPr>
          <p:blipFill>
            <a:blip r:embed="rId70">
              <a:clrChange>
                <a:clrFrom>
                  <a:srgbClr val="FFFFFF"/>
                </a:clrFrom>
                <a:clrTo>
                  <a:srgbClr val="FFFFFF">
                    <a:alpha val="0"/>
                  </a:srgbClr>
                </a:clrTo>
              </a:clrChange>
              <a:extLst>
                <a:ext uri="{BEBA8EAE-BF5A-486C-A8C5-ECC9F3942E4B}">
                  <a14:imgProps xmlns:a14="http://schemas.microsoft.com/office/drawing/2010/main">
                    <a14:imgLayer r:embed="rId71">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8399299" y="6218522"/>
              <a:ext cx="220260" cy="125124"/>
            </a:xfrm>
            <a:prstGeom prst="rect">
              <a:avLst/>
            </a:prstGeom>
            <a:solidFill>
              <a:srgbClr val="FFFFFF"/>
            </a:solidFill>
            <a:ln>
              <a:noFill/>
            </a:ln>
          </p:spPr>
        </p:pic>
      </p:grpSp>
      <p:grpSp>
        <p:nvGrpSpPr>
          <p:cNvPr id="728" name="Group 727">
            <a:extLst>
              <a:ext uri="{FF2B5EF4-FFF2-40B4-BE49-F238E27FC236}">
                <a16:creationId xmlns:a16="http://schemas.microsoft.com/office/drawing/2014/main" id="{A92B3A20-053D-2B85-C69C-BA796A66CAA6}"/>
              </a:ext>
            </a:extLst>
          </p:cNvPr>
          <p:cNvGrpSpPr/>
          <p:nvPr/>
        </p:nvGrpSpPr>
        <p:grpSpPr>
          <a:xfrm>
            <a:off x="5433191" y="4467156"/>
            <a:ext cx="533026" cy="253182"/>
            <a:chOff x="10037345" y="4277217"/>
            <a:chExt cx="887532" cy="421571"/>
          </a:xfrm>
        </p:grpSpPr>
        <p:pic>
          <p:nvPicPr>
            <p:cNvPr id="729" name="Picture 728">
              <a:extLst>
                <a:ext uri="{FF2B5EF4-FFF2-40B4-BE49-F238E27FC236}">
                  <a16:creationId xmlns:a16="http://schemas.microsoft.com/office/drawing/2014/main" id="{4412F6B4-1A17-5CAE-26D8-A6FBEEAE0A9F}"/>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037345" y="4277217"/>
              <a:ext cx="140386" cy="257327"/>
            </a:xfrm>
            <a:prstGeom prst="rect">
              <a:avLst/>
            </a:prstGeom>
          </p:spPr>
        </p:pic>
        <p:pic>
          <p:nvPicPr>
            <p:cNvPr id="730" name="Picture 729">
              <a:extLst>
                <a:ext uri="{FF2B5EF4-FFF2-40B4-BE49-F238E27FC236}">
                  <a16:creationId xmlns:a16="http://schemas.microsoft.com/office/drawing/2014/main" id="{C0AEEEBF-C985-1932-BCF2-9FD83452DD0A}"/>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158802" y="4553797"/>
              <a:ext cx="269515" cy="144991"/>
            </a:xfrm>
            <a:prstGeom prst="rect">
              <a:avLst/>
            </a:prstGeom>
          </p:spPr>
        </p:pic>
        <p:pic>
          <p:nvPicPr>
            <p:cNvPr id="731" name="Picture 730">
              <a:extLst>
                <a:ext uri="{FF2B5EF4-FFF2-40B4-BE49-F238E27FC236}">
                  <a16:creationId xmlns:a16="http://schemas.microsoft.com/office/drawing/2014/main" id="{FF3A263A-35EE-75BF-33E3-7C86B2ED9934}"/>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648679" y="4326594"/>
              <a:ext cx="276198" cy="172623"/>
            </a:xfrm>
            <a:prstGeom prst="rect">
              <a:avLst/>
            </a:prstGeom>
          </p:spPr>
        </p:pic>
        <p:grpSp>
          <p:nvGrpSpPr>
            <p:cNvPr id="732" name="Group 731">
              <a:extLst>
                <a:ext uri="{FF2B5EF4-FFF2-40B4-BE49-F238E27FC236}">
                  <a16:creationId xmlns:a16="http://schemas.microsoft.com/office/drawing/2014/main" id="{3B0BE183-E953-362F-7B96-7623E2AA431B}"/>
                </a:ext>
              </a:extLst>
            </p:cNvPr>
            <p:cNvGrpSpPr/>
            <p:nvPr/>
          </p:nvGrpSpPr>
          <p:grpSpPr>
            <a:xfrm>
              <a:off x="10529411" y="4598758"/>
              <a:ext cx="203852" cy="49419"/>
              <a:chOff x="11279844" y="3739404"/>
              <a:chExt cx="343140" cy="83186"/>
            </a:xfrm>
          </p:grpSpPr>
          <p:sp>
            <p:nvSpPr>
              <p:cNvPr id="734" name="Oval 733">
                <a:extLst>
                  <a:ext uri="{FF2B5EF4-FFF2-40B4-BE49-F238E27FC236}">
                    <a16:creationId xmlns:a16="http://schemas.microsoft.com/office/drawing/2014/main" id="{3023595A-CAEB-F63C-BBE3-919C5DAA9EA9}"/>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5" name="Oval 734">
                <a:extLst>
                  <a:ext uri="{FF2B5EF4-FFF2-40B4-BE49-F238E27FC236}">
                    <a16:creationId xmlns:a16="http://schemas.microsoft.com/office/drawing/2014/main" id="{AE18137F-F07D-853F-AFB7-060BF193DBE7}"/>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6" name="Oval 735">
                <a:extLst>
                  <a:ext uri="{FF2B5EF4-FFF2-40B4-BE49-F238E27FC236}">
                    <a16:creationId xmlns:a16="http://schemas.microsoft.com/office/drawing/2014/main" id="{335B26FA-231B-3D63-B5F8-FD7050214281}"/>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733" name="Picture 732">
              <a:extLst>
                <a:ext uri="{FF2B5EF4-FFF2-40B4-BE49-F238E27FC236}">
                  <a16:creationId xmlns:a16="http://schemas.microsoft.com/office/drawing/2014/main" id="{1FEB0B1F-6981-BE25-C84D-718512A68E02}"/>
                </a:ext>
              </a:extLst>
            </p:cNvPr>
            <p:cNvPicPr>
              <a:picLocks noChangeAspect="1"/>
            </p:cNvPicPr>
            <p:nvPr/>
          </p:nvPicPr>
          <p:blipFill rotWithShape="1">
            <a:blip r:embed="rId75">
              <a:extLst>
                <a:ext uri="{28A0092B-C50C-407E-A947-70E740481C1C}">
                  <a14:useLocalDpi xmlns:a14="http://schemas.microsoft.com/office/drawing/2010/main" val="0"/>
                </a:ext>
              </a:extLst>
            </a:blip>
            <a:srcRect l="13212" t="27676" r="12301" b="27919"/>
            <a:stretch/>
          </p:blipFill>
          <p:spPr>
            <a:xfrm>
              <a:off x="10279119" y="4296277"/>
              <a:ext cx="367709" cy="219207"/>
            </a:xfrm>
            <a:prstGeom prst="rect">
              <a:avLst/>
            </a:prstGeom>
          </p:spPr>
        </p:pic>
      </p:grpSp>
      <p:grpSp>
        <p:nvGrpSpPr>
          <p:cNvPr id="737" name="Group 736">
            <a:extLst>
              <a:ext uri="{FF2B5EF4-FFF2-40B4-BE49-F238E27FC236}">
                <a16:creationId xmlns:a16="http://schemas.microsoft.com/office/drawing/2014/main" id="{574B2527-616D-C64D-9BEC-C072FF7807DB}"/>
              </a:ext>
            </a:extLst>
          </p:cNvPr>
          <p:cNvGrpSpPr/>
          <p:nvPr/>
        </p:nvGrpSpPr>
        <p:grpSpPr>
          <a:xfrm>
            <a:off x="4368917" y="4469544"/>
            <a:ext cx="370338" cy="327772"/>
            <a:chOff x="4723767" y="3080378"/>
            <a:chExt cx="439858" cy="389301"/>
          </a:xfrm>
        </p:grpSpPr>
        <p:pic>
          <p:nvPicPr>
            <p:cNvPr id="738" name="Picture 737">
              <a:extLst>
                <a:ext uri="{FF2B5EF4-FFF2-40B4-BE49-F238E27FC236}">
                  <a16:creationId xmlns:a16="http://schemas.microsoft.com/office/drawing/2014/main" id="{F0E94999-F949-27B7-DF27-7B812FCA6B9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739" name="Group 738">
              <a:extLst>
                <a:ext uri="{FF2B5EF4-FFF2-40B4-BE49-F238E27FC236}">
                  <a16:creationId xmlns:a16="http://schemas.microsoft.com/office/drawing/2014/main" id="{87B8A4FE-2148-9446-F988-24A1337AA4CD}"/>
                </a:ext>
              </a:extLst>
            </p:cNvPr>
            <p:cNvGrpSpPr/>
            <p:nvPr/>
          </p:nvGrpSpPr>
          <p:grpSpPr>
            <a:xfrm>
              <a:off x="4723767" y="3080378"/>
              <a:ext cx="439858" cy="389301"/>
              <a:chOff x="3131835" y="4047725"/>
              <a:chExt cx="439858" cy="389301"/>
            </a:xfrm>
          </p:grpSpPr>
          <p:grpSp>
            <p:nvGrpSpPr>
              <p:cNvPr id="740" name="Group 739">
                <a:extLst>
                  <a:ext uri="{FF2B5EF4-FFF2-40B4-BE49-F238E27FC236}">
                    <a16:creationId xmlns:a16="http://schemas.microsoft.com/office/drawing/2014/main" id="{559C8DDA-595C-43A7-5FDC-3EAA13BAE5C0}"/>
                  </a:ext>
                </a:extLst>
              </p:cNvPr>
              <p:cNvGrpSpPr/>
              <p:nvPr/>
            </p:nvGrpSpPr>
            <p:grpSpPr>
              <a:xfrm>
                <a:off x="3131835" y="4047725"/>
                <a:ext cx="182560" cy="348911"/>
                <a:chOff x="2136298" y="4226790"/>
                <a:chExt cx="196678" cy="375893"/>
              </a:xfrm>
            </p:grpSpPr>
            <p:sp>
              <p:nvSpPr>
                <p:cNvPr id="744" name="Rectangle 743">
                  <a:extLst>
                    <a:ext uri="{FF2B5EF4-FFF2-40B4-BE49-F238E27FC236}">
                      <a16:creationId xmlns:a16="http://schemas.microsoft.com/office/drawing/2014/main" id="{5D85D894-069C-5153-44D1-EBCA64E17493}"/>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5" name="server">
                  <a:extLst>
                    <a:ext uri="{FF2B5EF4-FFF2-40B4-BE49-F238E27FC236}">
                      <a16:creationId xmlns:a16="http://schemas.microsoft.com/office/drawing/2014/main" id="{CCB147BD-2C20-309E-A266-A7DD84FDF2C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41" name="Oval 740">
                <a:extLst>
                  <a:ext uri="{FF2B5EF4-FFF2-40B4-BE49-F238E27FC236}">
                    <a16:creationId xmlns:a16="http://schemas.microsoft.com/office/drawing/2014/main" id="{978648B5-5905-DB4A-6D29-9E38C7F0DF6F}"/>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2" name="Picture 741">
                <a:extLst>
                  <a:ext uri="{FF2B5EF4-FFF2-40B4-BE49-F238E27FC236}">
                    <a16:creationId xmlns:a16="http://schemas.microsoft.com/office/drawing/2014/main" id="{D28FD04C-D66F-252E-4131-437025D55029}"/>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743" name="Freeform 6">
                <a:extLst>
                  <a:ext uri="{FF2B5EF4-FFF2-40B4-BE49-F238E27FC236}">
                    <a16:creationId xmlns:a16="http://schemas.microsoft.com/office/drawing/2014/main" id="{87761AEA-05BA-0453-6A51-7BB0A293DA6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746" name="Connector: Elbow 168">
            <a:extLst>
              <a:ext uri="{FF2B5EF4-FFF2-40B4-BE49-F238E27FC236}">
                <a16:creationId xmlns:a16="http://schemas.microsoft.com/office/drawing/2014/main" id="{4647CD6F-6F92-6BDC-824A-8DEDE6CD4DC3}"/>
              </a:ext>
            </a:extLst>
          </p:cNvPr>
          <p:cNvCxnSpPr>
            <a:cxnSpLocks/>
            <a:stCxn id="954" idx="0"/>
            <a:endCxn id="612" idx="1"/>
          </p:cNvCxnSpPr>
          <p:nvPr/>
        </p:nvCxnSpPr>
        <p:spPr>
          <a:xfrm rot="16200000" flipH="1">
            <a:off x="3502642" y="3042642"/>
            <a:ext cx="587326" cy="2158612"/>
          </a:xfrm>
          <a:prstGeom prst="bentConnector3">
            <a:avLst>
              <a:gd name="adj1" fmla="val 7312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7" name="Connector: Elbow 1105">
            <a:extLst>
              <a:ext uri="{FF2B5EF4-FFF2-40B4-BE49-F238E27FC236}">
                <a16:creationId xmlns:a16="http://schemas.microsoft.com/office/drawing/2014/main" id="{C9205019-8F89-2B1B-D078-D18F2CFF3403}"/>
              </a:ext>
            </a:extLst>
          </p:cNvPr>
          <p:cNvCxnSpPr>
            <a:cxnSpLocks/>
          </p:cNvCxnSpPr>
          <p:nvPr/>
        </p:nvCxnSpPr>
        <p:spPr>
          <a:xfrm rot="16200000" flipH="1">
            <a:off x="1382180" y="2820181"/>
            <a:ext cx="1636705" cy="383565"/>
          </a:xfrm>
          <a:prstGeom prst="bentConnector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8" name="Group 747">
            <a:extLst>
              <a:ext uri="{FF2B5EF4-FFF2-40B4-BE49-F238E27FC236}">
                <a16:creationId xmlns:a16="http://schemas.microsoft.com/office/drawing/2014/main" id="{CED105C3-4298-A706-9180-154D301468D6}"/>
              </a:ext>
            </a:extLst>
          </p:cNvPr>
          <p:cNvGrpSpPr/>
          <p:nvPr/>
        </p:nvGrpSpPr>
        <p:grpSpPr>
          <a:xfrm>
            <a:off x="9432393" y="5534357"/>
            <a:ext cx="123684" cy="130517"/>
            <a:chOff x="5272950" y="2774444"/>
            <a:chExt cx="168221" cy="177514"/>
          </a:xfrm>
        </p:grpSpPr>
        <p:sp>
          <p:nvSpPr>
            <p:cNvPr id="749" name="Freeform 1059">
              <a:extLst>
                <a:ext uri="{FF2B5EF4-FFF2-40B4-BE49-F238E27FC236}">
                  <a16:creationId xmlns:a16="http://schemas.microsoft.com/office/drawing/2014/main" id="{B75CC08C-A091-90FF-5362-B74FBA30BEFA}"/>
                </a:ext>
              </a:extLst>
            </p:cNvPr>
            <p:cNvSpPr>
              <a:spLocks/>
            </p:cNvSpPr>
            <p:nvPr/>
          </p:nvSpPr>
          <p:spPr bwMode="auto">
            <a:xfrm>
              <a:off x="5272950" y="2869497"/>
              <a:ext cx="168221" cy="82461"/>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750" name="Oval 1060">
              <a:extLst>
                <a:ext uri="{FF2B5EF4-FFF2-40B4-BE49-F238E27FC236}">
                  <a16:creationId xmlns:a16="http://schemas.microsoft.com/office/drawing/2014/main" id="{EC90E5A1-4D01-1777-CE7D-6352C201B553}"/>
                </a:ext>
              </a:extLst>
            </p:cNvPr>
            <p:cNvSpPr>
              <a:spLocks noChangeArrowheads="1"/>
            </p:cNvSpPr>
            <p:nvPr/>
          </p:nvSpPr>
          <p:spPr bwMode="auto">
            <a:xfrm>
              <a:off x="5312012" y="2774444"/>
              <a:ext cx="90098" cy="845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51" name="Group 750">
            <a:extLst>
              <a:ext uri="{FF2B5EF4-FFF2-40B4-BE49-F238E27FC236}">
                <a16:creationId xmlns:a16="http://schemas.microsoft.com/office/drawing/2014/main" id="{6CA2C675-0CA3-F63E-A1C1-78C2EAD43E3E}"/>
              </a:ext>
            </a:extLst>
          </p:cNvPr>
          <p:cNvGrpSpPr/>
          <p:nvPr/>
        </p:nvGrpSpPr>
        <p:grpSpPr>
          <a:xfrm>
            <a:off x="284627" y="5490836"/>
            <a:ext cx="1623782" cy="830688"/>
            <a:chOff x="284627" y="5490836"/>
            <a:chExt cx="1623782" cy="830688"/>
          </a:xfrm>
        </p:grpSpPr>
        <p:grpSp>
          <p:nvGrpSpPr>
            <p:cNvPr id="752" name="Group 751">
              <a:extLst>
                <a:ext uri="{FF2B5EF4-FFF2-40B4-BE49-F238E27FC236}">
                  <a16:creationId xmlns:a16="http://schemas.microsoft.com/office/drawing/2014/main" id="{6724453D-CEFF-6F59-9397-33D45E3E49E9}"/>
                </a:ext>
              </a:extLst>
            </p:cNvPr>
            <p:cNvGrpSpPr/>
            <p:nvPr/>
          </p:nvGrpSpPr>
          <p:grpSpPr>
            <a:xfrm>
              <a:off x="284627" y="5490836"/>
              <a:ext cx="1623782" cy="830688"/>
              <a:chOff x="136776" y="5337327"/>
              <a:chExt cx="1623782" cy="830688"/>
            </a:xfrm>
          </p:grpSpPr>
          <p:grpSp>
            <p:nvGrpSpPr>
              <p:cNvPr id="757" name="Group 756">
                <a:extLst>
                  <a:ext uri="{FF2B5EF4-FFF2-40B4-BE49-F238E27FC236}">
                    <a16:creationId xmlns:a16="http://schemas.microsoft.com/office/drawing/2014/main" id="{4C81EDC8-9CD0-08BD-A560-2120730DE9E7}"/>
                  </a:ext>
                </a:extLst>
              </p:cNvPr>
              <p:cNvGrpSpPr/>
              <p:nvPr/>
            </p:nvGrpSpPr>
            <p:grpSpPr>
              <a:xfrm>
                <a:off x="136776" y="5337327"/>
                <a:ext cx="1623782" cy="830688"/>
                <a:chOff x="3829108" y="5417189"/>
                <a:chExt cx="1623782" cy="830688"/>
              </a:xfrm>
            </p:grpSpPr>
            <p:sp>
              <p:nvSpPr>
                <p:cNvPr id="759" name="Rectangle 758">
                  <a:hlinkClick r:id="rId76" tooltip="Windows 10 is designed to protect against known and emerging security threats across the spectrum of attackers and attack vectors. Windows 10 focuses on providing excellence in both security and productivity."/>
                  <a:extLst>
                    <a:ext uri="{FF2B5EF4-FFF2-40B4-BE49-F238E27FC236}">
                      <a16:creationId xmlns:a16="http://schemas.microsoft.com/office/drawing/2014/main" id="{563D9801-921E-7167-9C05-E3892028A7E7}"/>
                    </a:ext>
                  </a:extLst>
                </p:cNvPr>
                <p:cNvSpPr/>
                <p:nvPr/>
              </p:nvSpPr>
              <p:spPr bwMode="auto">
                <a:xfrm>
                  <a:off x="3829108" y="5417189"/>
                  <a:ext cx="1623782" cy="830688"/>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60" name="Rounded Rectangle 1457">
                  <a:hlinkClick r:id="rId76" tooltip="Windows 10 is designed to protect against known and emerging security threats across the spectrum of attackers and attack vectors. Windows 10 focus on providing excellence in both security and productivity. "/>
                  <a:extLst>
                    <a:ext uri="{FF2B5EF4-FFF2-40B4-BE49-F238E27FC236}">
                      <a16:creationId xmlns:a16="http://schemas.microsoft.com/office/drawing/2014/main" id="{96299C6E-5810-99EF-1788-B893D26E280A}"/>
                    </a:ext>
                  </a:extLst>
                </p:cNvPr>
                <p:cNvSpPr/>
                <p:nvPr/>
              </p:nvSpPr>
              <p:spPr>
                <a:xfrm>
                  <a:off x="3870875" y="5601157"/>
                  <a:ext cx="1203095" cy="561573"/>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Network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Credential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Full Disk Encryption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a:ea typeface="+mn-ea"/>
                      <a:cs typeface="+mn-cs"/>
                    </a:rPr>
                    <a:t>Attack surface</a:t>
                  </a:r>
                  <a:br>
                    <a:rPr kumimoji="0" lang="en-US" sz="550" b="0" i="1" u="none" strike="noStrike" kern="1200" cap="none" spc="0" normalizeH="0" baseline="0" noProof="0" dirty="0">
                      <a:ln>
                        <a:noFill/>
                      </a:ln>
                      <a:solidFill>
                        <a:schemeClr val="tx1"/>
                      </a:solidFill>
                      <a:effectLst/>
                      <a:uLnTx/>
                      <a:uFillTx/>
                      <a:latin typeface="Segoe UI"/>
                      <a:ea typeface="+mn-ea"/>
                      <a:cs typeface="+mn-cs"/>
                    </a:rPr>
                  </a:br>
                  <a:r>
                    <a:rPr kumimoji="0" lang="en-US" sz="550" b="0" i="1" u="none" strike="noStrike" kern="1200" cap="none" spc="0" normalizeH="0" baseline="0" noProof="0" dirty="0">
                      <a:ln>
                        <a:noFill/>
                      </a:ln>
                      <a:solidFill>
                        <a:schemeClr val="tx1"/>
                      </a:solidFill>
                      <a:effectLst/>
                      <a:uLnTx/>
                      <a:uFillTx/>
                      <a:latin typeface="Segoe UI"/>
                      <a:ea typeface="+mn-ea"/>
                      <a:cs typeface="+mn-cs"/>
                    </a:rPr>
                    <a:t>reduction</a:t>
                  </a:r>
                </a:p>
              </p:txBody>
            </p:sp>
            <p:pic>
              <p:nvPicPr>
                <p:cNvPr id="761" name="Picture 760">
                  <a:extLst>
                    <a:ext uri="{FF2B5EF4-FFF2-40B4-BE49-F238E27FC236}">
                      <a16:creationId xmlns:a16="http://schemas.microsoft.com/office/drawing/2014/main" id="{946BD307-D862-F268-6E10-1C824D6AA648}"/>
                    </a:ext>
                  </a:extLst>
                </p:cNvPr>
                <p:cNvPicPr>
                  <a:picLocks noChangeAspect="1"/>
                </p:cNvPicPr>
                <p:nvPr/>
              </p:nvPicPr>
              <p:blipFill>
                <a:blip r:embed="rId77">
                  <a:duotone>
                    <a:prstClr val="black"/>
                    <a:schemeClr val="accent1">
                      <a:tint val="45000"/>
                      <a:satMod val="400000"/>
                    </a:schemeClr>
                  </a:duotone>
                </a:blip>
                <a:stretch>
                  <a:fillRect/>
                </a:stretch>
              </p:blipFill>
              <p:spPr>
                <a:xfrm>
                  <a:off x="3926237" y="5465007"/>
                  <a:ext cx="121976" cy="120106"/>
                </a:xfrm>
                <a:prstGeom prst="rect">
                  <a:avLst/>
                </a:prstGeom>
              </p:spPr>
            </p:pic>
            <p:sp>
              <p:nvSpPr>
                <p:cNvPr id="762" name="Rectangle 761">
                  <a:extLst>
                    <a:ext uri="{FF2B5EF4-FFF2-40B4-BE49-F238E27FC236}">
                      <a16:creationId xmlns:a16="http://schemas.microsoft.com/office/drawing/2014/main" id="{375E8BA6-F133-DD5B-E93B-CF4260F1047F}"/>
                    </a:ext>
                  </a:extLst>
                </p:cNvPr>
                <p:cNvSpPr/>
                <p:nvPr/>
              </p:nvSpPr>
              <p:spPr>
                <a:xfrm>
                  <a:off x="4032242" y="5425922"/>
                  <a:ext cx="13290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Windows 10 &amp; 11 Security</a:t>
                  </a:r>
                </a:p>
              </p:txBody>
            </p:sp>
          </p:grpSp>
          <p:sp>
            <p:nvSpPr>
              <p:cNvPr id="758" name="TextBox 757">
                <a:extLst>
                  <a:ext uri="{FF2B5EF4-FFF2-40B4-BE49-F238E27FC236}">
                    <a16:creationId xmlns:a16="http://schemas.microsoft.com/office/drawing/2014/main" id="{0026FE2D-4760-2066-F6E4-BB75D9D42AC9}"/>
                  </a:ext>
                </a:extLst>
              </p:cNvPr>
              <p:cNvSpPr txBox="1"/>
              <p:nvPr/>
            </p:nvSpPr>
            <p:spPr>
              <a:xfrm>
                <a:off x="917529" y="5519636"/>
                <a:ext cx="832784" cy="53292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Behavior monitoring</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Next-generation </a:t>
                </a:r>
                <a:b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55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protection</a:t>
                </a:r>
              </a:p>
            </p:txBody>
          </p:sp>
        </p:grpSp>
        <p:grpSp>
          <p:nvGrpSpPr>
            <p:cNvPr id="753" name="Group 752">
              <a:extLst>
                <a:ext uri="{FF2B5EF4-FFF2-40B4-BE49-F238E27FC236}">
                  <a16:creationId xmlns:a16="http://schemas.microsoft.com/office/drawing/2014/main" id="{21715B86-00F3-3F3C-420B-1436F3E0C2BB}"/>
                </a:ext>
              </a:extLst>
            </p:cNvPr>
            <p:cNvGrpSpPr/>
            <p:nvPr/>
          </p:nvGrpSpPr>
          <p:grpSpPr>
            <a:xfrm>
              <a:off x="959028" y="6237098"/>
              <a:ext cx="188672" cy="45740"/>
              <a:chOff x="6071763" y="3898466"/>
              <a:chExt cx="188672" cy="45740"/>
            </a:xfrm>
            <a:solidFill>
              <a:srgbClr val="8D8D8D"/>
            </a:solidFill>
          </p:grpSpPr>
          <p:sp>
            <p:nvSpPr>
              <p:cNvPr id="754" name="Oval 753">
                <a:extLst>
                  <a:ext uri="{FF2B5EF4-FFF2-40B4-BE49-F238E27FC236}">
                    <a16:creationId xmlns:a16="http://schemas.microsoft.com/office/drawing/2014/main" id="{12DB8A56-FBD5-47BA-DE57-47EA7680A21A}"/>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5" name="Oval 754">
                <a:extLst>
                  <a:ext uri="{FF2B5EF4-FFF2-40B4-BE49-F238E27FC236}">
                    <a16:creationId xmlns:a16="http://schemas.microsoft.com/office/drawing/2014/main" id="{5DB8DB25-2EC9-85D0-5803-B3213FBC1F1C}"/>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Oval 755">
                <a:extLst>
                  <a:ext uri="{FF2B5EF4-FFF2-40B4-BE49-F238E27FC236}">
                    <a16:creationId xmlns:a16="http://schemas.microsoft.com/office/drawing/2014/main" id="{B34ADAE7-6190-710D-462B-2BD20D6B5FC8}"/>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63" name="Group 762">
            <a:extLst>
              <a:ext uri="{FF2B5EF4-FFF2-40B4-BE49-F238E27FC236}">
                <a16:creationId xmlns:a16="http://schemas.microsoft.com/office/drawing/2014/main" id="{0C8D76F1-8575-8C36-C3AA-A3F8C7FDCD6C}"/>
              </a:ext>
            </a:extLst>
          </p:cNvPr>
          <p:cNvGrpSpPr/>
          <p:nvPr/>
        </p:nvGrpSpPr>
        <p:grpSpPr>
          <a:xfrm>
            <a:off x="152400" y="101085"/>
            <a:ext cx="4422525" cy="1882098"/>
            <a:chOff x="152400" y="101085"/>
            <a:chExt cx="4422525" cy="1707904"/>
          </a:xfrm>
        </p:grpSpPr>
        <p:sp>
          <p:nvSpPr>
            <p:cNvPr id="764" name="Rectangle 763">
              <a:extLst>
                <a:ext uri="{FF2B5EF4-FFF2-40B4-BE49-F238E27FC236}">
                  <a16:creationId xmlns:a16="http://schemas.microsoft.com/office/drawing/2014/main" id="{E800E435-AD65-EC74-FCE1-6CB949E7654E}"/>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5" name="Rectangle 764">
              <a:extLst>
                <a:ext uri="{FF2B5EF4-FFF2-40B4-BE49-F238E27FC236}">
                  <a16:creationId xmlns:a16="http://schemas.microsoft.com/office/drawing/2014/main" id="{0FCBBE24-9EEE-4885-A3E2-F9227CD50293}"/>
                </a:ext>
              </a:extLst>
            </p:cNvPr>
            <p:cNvSpPr/>
            <p:nvPr/>
          </p:nvSpPr>
          <p:spPr>
            <a:xfrm>
              <a:off x="155473" y="103218"/>
              <a:ext cx="4419452" cy="233906"/>
            </a:xfrm>
            <a:prstGeom prst="rect">
              <a:avLst/>
            </a:prstGeom>
            <a:solidFill>
              <a:schemeClr val="tx2">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  SOC</a:t>
              </a:r>
            </a:p>
          </p:txBody>
        </p:sp>
      </p:grpSp>
      <p:grpSp>
        <p:nvGrpSpPr>
          <p:cNvPr id="766" name="Group 765">
            <a:extLst>
              <a:ext uri="{FF2B5EF4-FFF2-40B4-BE49-F238E27FC236}">
                <a16:creationId xmlns:a16="http://schemas.microsoft.com/office/drawing/2014/main" id="{64212422-6F22-3DCF-59E1-D48295EA4CB6}"/>
              </a:ext>
            </a:extLst>
          </p:cNvPr>
          <p:cNvGrpSpPr/>
          <p:nvPr/>
        </p:nvGrpSpPr>
        <p:grpSpPr>
          <a:xfrm>
            <a:off x="3437083" y="400880"/>
            <a:ext cx="1069411" cy="182880"/>
            <a:chOff x="3437083" y="400880"/>
            <a:chExt cx="1069411" cy="182880"/>
          </a:xfrm>
        </p:grpSpPr>
        <p:sp>
          <p:nvSpPr>
            <p:cNvPr id="767" name="Rectangle 766">
              <a:extLst>
                <a:ext uri="{FF2B5EF4-FFF2-40B4-BE49-F238E27FC236}">
                  <a16:creationId xmlns:a16="http://schemas.microsoft.com/office/drawing/2014/main" id="{53E1ABD6-4C39-9915-B78B-617125C4BD89}"/>
                </a:ext>
              </a:extLst>
            </p:cNvPr>
            <p:cNvSpPr/>
            <p:nvPr/>
          </p:nvSpPr>
          <p:spPr>
            <a:xfrm>
              <a:off x="3437083" y="400880"/>
              <a:ext cx="1069411" cy="182880"/>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MSSP/MDR</a:t>
              </a:r>
            </a:p>
          </p:txBody>
        </p:sp>
        <p:sp>
          <p:nvSpPr>
            <p:cNvPr id="768" name="Commitments_EC4D">
              <a:extLst>
                <a:ext uri="{FF2B5EF4-FFF2-40B4-BE49-F238E27FC236}">
                  <a16:creationId xmlns:a16="http://schemas.microsoft.com/office/drawing/2014/main" id="{35482CF0-D268-B2DD-7294-05DB464F7455}"/>
                </a:ext>
              </a:extLst>
            </p:cNvPr>
            <p:cNvSpPr>
              <a:spLocks noChangeAspect="1" noEditPoints="1"/>
            </p:cNvSpPr>
            <p:nvPr/>
          </p:nvSpPr>
          <p:spPr bwMode="auto">
            <a:xfrm>
              <a:off x="3496588" y="4476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69" name="Group 768">
            <a:extLst>
              <a:ext uri="{FF2B5EF4-FFF2-40B4-BE49-F238E27FC236}">
                <a16:creationId xmlns:a16="http://schemas.microsoft.com/office/drawing/2014/main" id="{89639E27-3F85-D048-7629-F65FA9CD6381}"/>
              </a:ext>
            </a:extLst>
          </p:cNvPr>
          <p:cNvGrpSpPr/>
          <p:nvPr/>
        </p:nvGrpSpPr>
        <p:grpSpPr>
          <a:xfrm>
            <a:off x="256411" y="400880"/>
            <a:ext cx="1025332" cy="182880"/>
            <a:chOff x="256411" y="400880"/>
            <a:chExt cx="1025332" cy="182880"/>
          </a:xfrm>
        </p:grpSpPr>
        <p:sp>
          <p:nvSpPr>
            <p:cNvPr id="770" name="Rectangle 769">
              <a:hlinkClick r:id="rId78"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D880B0D3-6EBB-0F58-ED27-ACC9D3CFD522}"/>
                </a:ext>
              </a:extLst>
            </p:cNvPr>
            <p:cNvSpPr/>
            <p:nvPr/>
          </p:nvSpPr>
          <p:spPr>
            <a:xfrm>
              <a:off x="256411" y="400880"/>
              <a:ext cx="102533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Threat Experts</a:t>
              </a:r>
            </a:p>
          </p:txBody>
        </p:sp>
        <p:sp>
          <p:nvSpPr>
            <p:cNvPr id="771" name="people_4" title="Icon of a person">
              <a:extLst>
                <a:ext uri="{FF2B5EF4-FFF2-40B4-BE49-F238E27FC236}">
                  <a16:creationId xmlns:a16="http://schemas.microsoft.com/office/drawing/2014/main" id="{9F68C2EF-421C-EEAE-0203-C5CAAC2F89C2}"/>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772" name="Group 771">
            <a:extLst>
              <a:ext uri="{FF2B5EF4-FFF2-40B4-BE49-F238E27FC236}">
                <a16:creationId xmlns:a16="http://schemas.microsoft.com/office/drawing/2014/main" id="{D00A1B5F-60C3-FA03-8CCF-6590C1F80170}"/>
              </a:ext>
            </a:extLst>
          </p:cNvPr>
          <p:cNvGrpSpPr/>
          <p:nvPr/>
        </p:nvGrpSpPr>
        <p:grpSpPr>
          <a:xfrm>
            <a:off x="1335864" y="400880"/>
            <a:ext cx="2047098" cy="182880"/>
            <a:chOff x="1335864" y="400880"/>
            <a:chExt cx="2047098" cy="182880"/>
          </a:xfrm>
        </p:grpSpPr>
        <p:sp>
          <p:nvSpPr>
            <p:cNvPr id="773" name="Rectangle 772">
              <a:hlinkClick r:id="rId79" tooltip="Provides assistance with incident response, recovery, and hunting (onsite and remotely). The incident response is effectively &quot;on retainer&quot; for customers with Premier/Unified Support."/>
              <a:extLst>
                <a:ext uri="{FF2B5EF4-FFF2-40B4-BE49-F238E27FC236}">
                  <a16:creationId xmlns:a16="http://schemas.microsoft.com/office/drawing/2014/main" id="{0754C7F6-6615-017F-CCFA-ED3B01E008DA}"/>
                </a:ext>
              </a:extLst>
            </p:cNvPr>
            <p:cNvSpPr/>
            <p:nvPr/>
          </p:nvSpPr>
          <p:spPr>
            <a:xfrm>
              <a:off x="1335864" y="400880"/>
              <a:ext cx="2047098"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Detection and Response Team (DART)</a:t>
              </a:r>
            </a:p>
          </p:txBody>
        </p:sp>
        <p:sp>
          <p:nvSpPr>
            <p:cNvPr id="774" name="people_4" title="Icon of a person">
              <a:extLst>
                <a:ext uri="{FF2B5EF4-FFF2-40B4-BE49-F238E27FC236}">
                  <a16:creationId xmlns:a16="http://schemas.microsoft.com/office/drawing/2014/main" id="{D71FAF35-3755-F99F-D1BC-3B332BC4CF13}"/>
                </a:ext>
              </a:extLst>
            </p:cNvPr>
            <p:cNvSpPr>
              <a:spLocks noChangeAspect="1" noEditPoints="1"/>
            </p:cNvSpPr>
            <p:nvPr/>
          </p:nvSpPr>
          <p:spPr bwMode="auto">
            <a:xfrm>
              <a:off x="1394530" y="43336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775" name="Straight Connector 774">
            <a:extLst>
              <a:ext uri="{FF2B5EF4-FFF2-40B4-BE49-F238E27FC236}">
                <a16:creationId xmlns:a16="http://schemas.microsoft.com/office/drawing/2014/main" id="{F125243F-FD33-D0C7-B344-343EB74AF5F9}"/>
              </a:ext>
            </a:extLst>
          </p:cNvPr>
          <p:cNvCxnSpPr>
            <a:cxnSpLocks/>
          </p:cNvCxnSpPr>
          <p:nvPr/>
        </p:nvCxnSpPr>
        <p:spPr>
          <a:xfrm>
            <a:off x="1107439" y="3158378"/>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76" name="Straight Connector 775">
            <a:extLst>
              <a:ext uri="{FF2B5EF4-FFF2-40B4-BE49-F238E27FC236}">
                <a16:creationId xmlns:a16="http://schemas.microsoft.com/office/drawing/2014/main" id="{5E4EED91-B32D-C218-4649-B407C10FB1AF}"/>
              </a:ext>
            </a:extLst>
          </p:cNvPr>
          <p:cNvCxnSpPr>
            <a:cxnSpLocks/>
          </p:cNvCxnSpPr>
          <p:nvPr/>
        </p:nvCxnSpPr>
        <p:spPr>
          <a:xfrm>
            <a:off x="1107439" y="3675417"/>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77" name="Group 776">
            <a:extLst>
              <a:ext uri="{FF2B5EF4-FFF2-40B4-BE49-F238E27FC236}">
                <a16:creationId xmlns:a16="http://schemas.microsoft.com/office/drawing/2014/main" id="{CCF3F7E8-2745-09EF-9FCB-0EF95248FAC7}"/>
              </a:ext>
            </a:extLst>
          </p:cNvPr>
          <p:cNvGrpSpPr/>
          <p:nvPr/>
        </p:nvGrpSpPr>
        <p:grpSpPr>
          <a:xfrm>
            <a:off x="421510" y="3347718"/>
            <a:ext cx="1359790" cy="278260"/>
            <a:chOff x="514997" y="3372862"/>
            <a:chExt cx="1003603" cy="205372"/>
          </a:xfrm>
        </p:grpSpPr>
        <p:grpSp>
          <p:nvGrpSpPr>
            <p:cNvPr id="778" name="Group 777">
              <a:extLst>
                <a:ext uri="{FF2B5EF4-FFF2-40B4-BE49-F238E27FC236}">
                  <a16:creationId xmlns:a16="http://schemas.microsoft.com/office/drawing/2014/main" id="{9E180033-6B19-FA21-7B8B-3CA0D0DA81C8}"/>
                </a:ext>
              </a:extLst>
            </p:cNvPr>
            <p:cNvGrpSpPr/>
            <p:nvPr/>
          </p:nvGrpSpPr>
          <p:grpSpPr>
            <a:xfrm>
              <a:off x="1246534" y="3372862"/>
              <a:ext cx="272066" cy="205372"/>
              <a:chOff x="7987238" y="1610486"/>
              <a:chExt cx="506061" cy="382007"/>
            </a:xfrm>
          </p:grpSpPr>
          <p:sp>
            <p:nvSpPr>
              <p:cNvPr id="807" name="Rectangle 806">
                <a:extLst>
                  <a:ext uri="{FF2B5EF4-FFF2-40B4-BE49-F238E27FC236}">
                    <a16:creationId xmlns:a16="http://schemas.microsoft.com/office/drawing/2014/main" id="{838768EB-393E-1AA2-5483-984AD9ECF8A0}"/>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8" name="Group 807">
                <a:extLst>
                  <a:ext uri="{FF2B5EF4-FFF2-40B4-BE49-F238E27FC236}">
                    <a16:creationId xmlns:a16="http://schemas.microsoft.com/office/drawing/2014/main" id="{8FFEA996-2665-8CD3-E68E-F7F36E0ECB3E}"/>
                  </a:ext>
                </a:extLst>
              </p:cNvPr>
              <p:cNvGrpSpPr/>
              <p:nvPr/>
            </p:nvGrpSpPr>
            <p:grpSpPr>
              <a:xfrm>
                <a:off x="7987238" y="1610486"/>
                <a:ext cx="498447" cy="382007"/>
                <a:chOff x="9563138" y="2462727"/>
                <a:chExt cx="516394" cy="395761"/>
              </a:xfrm>
            </p:grpSpPr>
            <p:sp>
              <p:nvSpPr>
                <p:cNvPr id="809" name="monitor">
                  <a:extLst>
                    <a:ext uri="{FF2B5EF4-FFF2-40B4-BE49-F238E27FC236}">
                      <a16:creationId xmlns:a16="http://schemas.microsoft.com/office/drawing/2014/main" id="{116DA600-045E-CE23-FC1C-CA7B2566DC88}"/>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10" name="Group 809">
                  <a:extLst>
                    <a:ext uri="{FF2B5EF4-FFF2-40B4-BE49-F238E27FC236}">
                      <a16:creationId xmlns:a16="http://schemas.microsoft.com/office/drawing/2014/main" id="{FABE5672-6042-0AF1-D7BC-41E70F30EAD8}"/>
                    </a:ext>
                  </a:extLst>
                </p:cNvPr>
                <p:cNvGrpSpPr/>
                <p:nvPr/>
              </p:nvGrpSpPr>
              <p:grpSpPr>
                <a:xfrm>
                  <a:off x="9746672" y="2545410"/>
                  <a:ext cx="107950" cy="134938"/>
                  <a:chOff x="9444088" y="2885171"/>
                  <a:chExt cx="107950" cy="134938"/>
                </a:xfrm>
                <a:solidFill>
                  <a:schemeClr val="tx1"/>
                </a:solidFill>
              </p:grpSpPr>
              <p:sp>
                <p:nvSpPr>
                  <p:cNvPr id="811" name="Freeform 26">
                    <a:extLst>
                      <a:ext uri="{FF2B5EF4-FFF2-40B4-BE49-F238E27FC236}">
                        <a16:creationId xmlns:a16="http://schemas.microsoft.com/office/drawing/2014/main" id="{A74F07F0-5D64-558A-DC83-119B357309F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2" name="Freeform 27">
                    <a:extLst>
                      <a:ext uri="{FF2B5EF4-FFF2-40B4-BE49-F238E27FC236}">
                        <a16:creationId xmlns:a16="http://schemas.microsoft.com/office/drawing/2014/main" id="{4DE3B0E2-BAFA-563B-9F95-47D8C699E0A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79" name="Group 778">
              <a:extLst>
                <a:ext uri="{FF2B5EF4-FFF2-40B4-BE49-F238E27FC236}">
                  <a16:creationId xmlns:a16="http://schemas.microsoft.com/office/drawing/2014/main" id="{373FE330-493A-3B1E-D740-C30C2704F3DF}"/>
                </a:ext>
              </a:extLst>
            </p:cNvPr>
            <p:cNvGrpSpPr/>
            <p:nvPr/>
          </p:nvGrpSpPr>
          <p:grpSpPr>
            <a:xfrm>
              <a:off x="898163" y="3372862"/>
              <a:ext cx="267972" cy="205372"/>
              <a:chOff x="7398246" y="1610486"/>
              <a:chExt cx="498447" cy="382007"/>
            </a:xfrm>
          </p:grpSpPr>
          <p:sp>
            <p:nvSpPr>
              <p:cNvPr id="800" name="monitor">
                <a:extLst>
                  <a:ext uri="{FF2B5EF4-FFF2-40B4-BE49-F238E27FC236}">
                    <a16:creationId xmlns:a16="http://schemas.microsoft.com/office/drawing/2014/main" id="{F7AC7BE7-95B6-DC52-E98F-38E2A97F70F9}"/>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Rectangle 800">
                <a:extLst>
                  <a:ext uri="{FF2B5EF4-FFF2-40B4-BE49-F238E27FC236}">
                    <a16:creationId xmlns:a16="http://schemas.microsoft.com/office/drawing/2014/main" id="{BC8C942E-1A3B-1817-460F-515ADE7F0017}"/>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2" name="Group 11">
                <a:extLst>
                  <a:ext uri="{FF2B5EF4-FFF2-40B4-BE49-F238E27FC236}">
                    <a16:creationId xmlns:a16="http://schemas.microsoft.com/office/drawing/2014/main" id="{E83671C7-D88C-C8A6-8693-DAA2F2B7CCCD}"/>
                  </a:ext>
                </a:extLst>
              </p:cNvPr>
              <p:cNvGrpSpPr>
                <a:grpSpLocks noChangeAspect="1"/>
              </p:cNvGrpSpPr>
              <p:nvPr/>
            </p:nvGrpSpPr>
            <p:grpSpPr bwMode="auto">
              <a:xfrm>
                <a:off x="7581678" y="1714920"/>
                <a:ext cx="111860" cy="111860"/>
                <a:chOff x="5664" y="1835"/>
                <a:chExt cx="73" cy="73"/>
              </a:xfrm>
              <a:solidFill>
                <a:schemeClr val="bg1"/>
              </a:solidFill>
            </p:grpSpPr>
            <p:sp>
              <p:nvSpPr>
                <p:cNvPr id="803" name="Freeform 12">
                  <a:extLst>
                    <a:ext uri="{FF2B5EF4-FFF2-40B4-BE49-F238E27FC236}">
                      <a16:creationId xmlns:a16="http://schemas.microsoft.com/office/drawing/2014/main" id="{98B57509-C34E-A660-6419-EE046FDC549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4" name="Freeform 13">
                  <a:extLst>
                    <a:ext uri="{FF2B5EF4-FFF2-40B4-BE49-F238E27FC236}">
                      <a16:creationId xmlns:a16="http://schemas.microsoft.com/office/drawing/2014/main" id="{585E462A-873D-AEAB-5C53-D2B61C9A3FD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5" name="Freeform 14">
                  <a:extLst>
                    <a:ext uri="{FF2B5EF4-FFF2-40B4-BE49-F238E27FC236}">
                      <a16:creationId xmlns:a16="http://schemas.microsoft.com/office/drawing/2014/main" id="{7FD9CA02-6944-E194-3A05-C8804ABE4C6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6" name="Freeform 15">
                  <a:extLst>
                    <a:ext uri="{FF2B5EF4-FFF2-40B4-BE49-F238E27FC236}">
                      <a16:creationId xmlns:a16="http://schemas.microsoft.com/office/drawing/2014/main" id="{57071991-81C5-C22C-B163-6B82F2D69BBA}"/>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80" name="Group 779">
              <a:extLst>
                <a:ext uri="{FF2B5EF4-FFF2-40B4-BE49-F238E27FC236}">
                  <a16:creationId xmlns:a16="http://schemas.microsoft.com/office/drawing/2014/main" id="{F2D7D21A-833B-F897-0BC1-DD0B3D845AC3}"/>
                </a:ext>
              </a:extLst>
            </p:cNvPr>
            <p:cNvGrpSpPr/>
            <p:nvPr/>
          </p:nvGrpSpPr>
          <p:grpSpPr>
            <a:xfrm>
              <a:off x="704349" y="3372862"/>
              <a:ext cx="114329" cy="189803"/>
              <a:chOff x="7084723" y="1610486"/>
              <a:chExt cx="212660" cy="353049"/>
            </a:xfrm>
          </p:grpSpPr>
          <p:sp>
            <p:nvSpPr>
              <p:cNvPr id="794" name="Rectangle 793">
                <a:extLst>
                  <a:ext uri="{FF2B5EF4-FFF2-40B4-BE49-F238E27FC236}">
                    <a16:creationId xmlns:a16="http://schemas.microsoft.com/office/drawing/2014/main" id="{0F42A4CA-F6E1-D2EB-C28E-F149DA675C5B}"/>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5" name="Group 794">
                <a:extLst>
                  <a:ext uri="{FF2B5EF4-FFF2-40B4-BE49-F238E27FC236}">
                    <a16:creationId xmlns:a16="http://schemas.microsoft.com/office/drawing/2014/main" id="{BF7B3565-6EA9-8DD7-D3D2-01EE59239887}"/>
                  </a:ext>
                </a:extLst>
              </p:cNvPr>
              <p:cNvGrpSpPr/>
              <p:nvPr/>
            </p:nvGrpSpPr>
            <p:grpSpPr>
              <a:xfrm>
                <a:off x="7138556" y="1706457"/>
                <a:ext cx="104198" cy="130248"/>
                <a:chOff x="9444088" y="2885171"/>
                <a:chExt cx="107950" cy="134938"/>
              </a:xfrm>
              <a:solidFill>
                <a:schemeClr val="bg1"/>
              </a:solidFill>
            </p:grpSpPr>
            <p:sp>
              <p:nvSpPr>
                <p:cNvPr id="798" name="Freeform 26">
                  <a:extLst>
                    <a:ext uri="{FF2B5EF4-FFF2-40B4-BE49-F238E27FC236}">
                      <a16:creationId xmlns:a16="http://schemas.microsoft.com/office/drawing/2014/main" id="{587E319D-E25F-FF4B-D2E5-441F366551B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9" name="Freeform 27">
                  <a:extLst>
                    <a:ext uri="{FF2B5EF4-FFF2-40B4-BE49-F238E27FC236}">
                      <a16:creationId xmlns:a16="http://schemas.microsoft.com/office/drawing/2014/main" id="{81515478-2774-5B8E-19DD-AA4EC7F0331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96" name="CellPhone_E8EA">
                <a:extLst>
                  <a:ext uri="{FF2B5EF4-FFF2-40B4-BE49-F238E27FC236}">
                    <a16:creationId xmlns:a16="http://schemas.microsoft.com/office/drawing/2014/main" id="{1C0BEB13-FDE0-B80F-246A-EC0A22B61DB2}"/>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97" name="Straight Connector 796">
                <a:extLst>
                  <a:ext uri="{FF2B5EF4-FFF2-40B4-BE49-F238E27FC236}">
                    <a16:creationId xmlns:a16="http://schemas.microsoft.com/office/drawing/2014/main" id="{EDB30891-F90D-B348-2082-4F2DB34621C8}"/>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1" name="Group 780">
              <a:extLst>
                <a:ext uri="{FF2B5EF4-FFF2-40B4-BE49-F238E27FC236}">
                  <a16:creationId xmlns:a16="http://schemas.microsoft.com/office/drawing/2014/main" id="{63CDACDD-6606-289F-25A7-DA982AAA611A}"/>
                </a:ext>
              </a:extLst>
            </p:cNvPr>
            <p:cNvGrpSpPr/>
            <p:nvPr/>
          </p:nvGrpSpPr>
          <p:grpSpPr>
            <a:xfrm>
              <a:off x="514997" y="3372862"/>
              <a:ext cx="113901" cy="189803"/>
              <a:chOff x="6490922" y="1610486"/>
              <a:chExt cx="211865" cy="353049"/>
            </a:xfrm>
          </p:grpSpPr>
          <p:sp>
            <p:nvSpPr>
              <p:cNvPr id="782" name="Rectangle 781">
                <a:extLst>
                  <a:ext uri="{FF2B5EF4-FFF2-40B4-BE49-F238E27FC236}">
                    <a16:creationId xmlns:a16="http://schemas.microsoft.com/office/drawing/2014/main" id="{B4629D5B-CC09-367F-C9E9-0986E82045D7}"/>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3" name="Group 30">
                <a:extLst>
                  <a:ext uri="{FF2B5EF4-FFF2-40B4-BE49-F238E27FC236}">
                    <a16:creationId xmlns:a16="http://schemas.microsoft.com/office/drawing/2014/main" id="{D8B47E26-0A1E-A8CF-4597-DEEDE6A1D1F9}"/>
                  </a:ext>
                </a:extLst>
              </p:cNvPr>
              <p:cNvGrpSpPr>
                <a:grpSpLocks noChangeAspect="1"/>
              </p:cNvGrpSpPr>
              <p:nvPr/>
            </p:nvGrpSpPr>
            <p:grpSpPr bwMode="auto">
              <a:xfrm>
                <a:off x="6545792" y="1729376"/>
                <a:ext cx="111361" cy="115269"/>
                <a:chOff x="5049" y="1841"/>
                <a:chExt cx="57" cy="59"/>
              </a:xfrm>
              <a:solidFill>
                <a:schemeClr val="bg1"/>
              </a:solidFill>
            </p:grpSpPr>
            <p:sp>
              <p:nvSpPr>
                <p:cNvPr id="786" name="Freeform 31">
                  <a:extLst>
                    <a:ext uri="{FF2B5EF4-FFF2-40B4-BE49-F238E27FC236}">
                      <a16:creationId xmlns:a16="http://schemas.microsoft.com/office/drawing/2014/main" id="{32BEDE67-3E38-A0E9-A3B1-6EF0D485647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7" name="Freeform 32">
                  <a:extLst>
                    <a:ext uri="{FF2B5EF4-FFF2-40B4-BE49-F238E27FC236}">
                      <a16:creationId xmlns:a16="http://schemas.microsoft.com/office/drawing/2014/main" id="{D4C4624B-168F-28B8-644F-7D68E3A20705}"/>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8" name="Freeform 33">
                  <a:extLst>
                    <a:ext uri="{FF2B5EF4-FFF2-40B4-BE49-F238E27FC236}">
                      <a16:creationId xmlns:a16="http://schemas.microsoft.com/office/drawing/2014/main" id="{FD21EE65-3A04-CFC3-F423-D51A9355B41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9" name="Freeform 34">
                  <a:extLst>
                    <a:ext uri="{FF2B5EF4-FFF2-40B4-BE49-F238E27FC236}">
                      <a16:creationId xmlns:a16="http://schemas.microsoft.com/office/drawing/2014/main" id="{E312820D-002D-CBA0-F0B6-F141A413C2B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0" name="Freeform 35">
                  <a:extLst>
                    <a:ext uri="{FF2B5EF4-FFF2-40B4-BE49-F238E27FC236}">
                      <a16:creationId xmlns:a16="http://schemas.microsoft.com/office/drawing/2014/main" id="{0C733012-540B-1C2D-08D4-6BCEFAA3B351}"/>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1" name="Freeform 36">
                  <a:extLst>
                    <a:ext uri="{FF2B5EF4-FFF2-40B4-BE49-F238E27FC236}">
                      <a16:creationId xmlns:a16="http://schemas.microsoft.com/office/drawing/2014/main" id="{B8CAF468-5161-30FF-58B9-013197F19B7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2" name="Freeform 37">
                  <a:extLst>
                    <a:ext uri="{FF2B5EF4-FFF2-40B4-BE49-F238E27FC236}">
                      <a16:creationId xmlns:a16="http://schemas.microsoft.com/office/drawing/2014/main" id="{5FFBC213-A64F-B71F-9D88-0C1946053F5B}"/>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3" name="Freeform 38">
                  <a:extLst>
                    <a:ext uri="{FF2B5EF4-FFF2-40B4-BE49-F238E27FC236}">
                      <a16:creationId xmlns:a16="http://schemas.microsoft.com/office/drawing/2014/main" id="{1B8EC6D1-B0DF-977B-4457-47D827DEFFC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84" name="CellPhone_E8EA">
                <a:extLst>
                  <a:ext uri="{FF2B5EF4-FFF2-40B4-BE49-F238E27FC236}">
                    <a16:creationId xmlns:a16="http://schemas.microsoft.com/office/drawing/2014/main" id="{00AC1325-9358-554B-6EE9-CD689D892FEB}"/>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85" name="Straight Connector 784">
                <a:extLst>
                  <a:ext uri="{FF2B5EF4-FFF2-40B4-BE49-F238E27FC236}">
                    <a16:creationId xmlns:a16="http://schemas.microsoft.com/office/drawing/2014/main" id="{8AC37521-9386-37A2-A034-F9F09347BAF7}"/>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13" name="Rectangle 812">
            <a:extLst>
              <a:ext uri="{FF2B5EF4-FFF2-40B4-BE49-F238E27FC236}">
                <a16:creationId xmlns:a16="http://schemas.microsoft.com/office/drawing/2014/main" id="{4ABBBDE9-4D16-0B16-937F-528998CE943D}"/>
              </a:ext>
            </a:extLst>
          </p:cNvPr>
          <p:cNvSpPr/>
          <p:nvPr/>
        </p:nvSpPr>
        <p:spPr bwMode="auto">
          <a:xfrm>
            <a:off x="315636" y="3283303"/>
            <a:ext cx="1583606" cy="39675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14" name="Rectangle 813">
            <a:hlinkClick r:id="rId8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DC6D3FF-5883-8CA9-8DA4-BE449D12B355}"/>
              </a:ext>
            </a:extLst>
          </p:cNvPr>
          <p:cNvSpPr/>
          <p:nvPr/>
        </p:nvSpPr>
        <p:spPr>
          <a:xfrm>
            <a:off x="293032" y="3809380"/>
            <a:ext cx="1646703" cy="1058315"/>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for Endpoint</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Security</a:t>
            </a:r>
          </a:p>
        </p:txBody>
      </p:sp>
      <p:sp>
        <p:nvSpPr>
          <p:cNvPr id="815" name="Rectangle 814">
            <a:hlinkClick r:id="rId81"/>
            <a:extLst>
              <a:ext uri="{FF2B5EF4-FFF2-40B4-BE49-F238E27FC236}">
                <a16:creationId xmlns:a16="http://schemas.microsoft.com/office/drawing/2014/main" id="{C40F9CA8-5318-2624-3C03-4259120BED2B}"/>
              </a:ext>
            </a:extLst>
          </p:cNvPr>
          <p:cNvSpPr/>
          <p:nvPr/>
        </p:nvSpPr>
        <p:spPr>
          <a:xfrm>
            <a:off x="388835" y="4589983"/>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Data Loss Protection (</a:t>
            </a:r>
            <a:r>
              <a:rPr kumimoji="0" lang="en-US" sz="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DLP</a:t>
            </a: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816" name="Rectangle 815">
            <a:hlinkClick r:id="rId82"/>
            <a:extLst>
              <a:ext uri="{FF2B5EF4-FFF2-40B4-BE49-F238E27FC236}">
                <a16:creationId xmlns:a16="http://schemas.microsoft.com/office/drawing/2014/main" id="{09ED52E4-6AA4-C52F-2E0D-737AFB902DCE}"/>
              </a:ext>
            </a:extLst>
          </p:cNvPr>
          <p:cNvSpPr/>
          <p:nvPr/>
        </p:nvSpPr>
        <p:spPr>
          <a:xfrm>
            <a:off x="388835" y="426862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Web Content Filtering</a:t>
            </a:r>
          </a:p>
        </p:txBody>
      </p:sp>
      <p:grpSp>
        <p:nvGrpSpPr>
          <p:cNvPr id="817" name="Group 816">
            <a:extLst>
              <a:ext uri="{FF2B5EF4-FFF2-40B4-BE49-F238E27FC236}">
                <a16:creationId xmlns:a16="http://schemas.microsoft.com/office/drawing/2014/main" id="{D49A6B15-EA39-7E1C-E338-ACF60954933E}"/>
              </a:ext>
            </a:extLst>
          </p:cNvPr>
          <p:cNvGrpSpPr/>
          <p:nvPr/>
        </p:nvGrpSpPr>
        <p:grpSpPr>
          <a:xfrm>
            <a:off x="1000385" y="4776164"/>
            <a:ext cx="188672" cy="45740"/>
            <a:chOff x="6071763" y="3898466"/>
            <a:chExt cx="188672" cy="45740"/>
          </a:xfrm>
          <a:solidFill>
            <a:srgbClr val="0078D7"/>
          </a:solidFill>
        </p:grpSpPr>
        <p:sp>
          <p:nvSpPr>
            <p:cNvPr id="818" name="Oval 817">
              <a:extLst>
                <a:ext uri="{FF2B5EF4-FFF2-40B4-BE49-F238E27FC236}">
                  <a16:creationId xmlns:a16="http://schemas.microsoft.com/office/drawing/2014/main" id="{907035E1-80CC-0F1E-0726-3E0F1BCD2F22}"/>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9" name="Oval 818">
              <a:extLst>
                <a:ext uri="{FF2B5EF4-FFF2-40B4-BE49-F238E27FC236}">
                  <a16:creationId xmlns:a16="http://schemas.microsoft.com/office/drawing/2014/main" id="{8E8970B0-8A50-F9B0-0708-CED2D854472D}"/>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0" name="Oval 819">
              <a:extLst>
                <a:ext uri="{FF2B5EF4-FFF2-40B4-BE49-F238E27FC236}">
                  <a16:creationId xmlns:a16="http://schemas.microsoft.com/office/drawing/2014/main" id="{88BCC329-1047-B42B-034E-69FD616A5D48}"/>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1" name="Rectangle 820">
            <a:hlinkClick r:id="rId8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8612938-F484-4967-7970-D32F4EC3797F}"/>
              </a:ext>
            </a:extLst>
          </p:cNvPr>
          <p:cNvSpPr/>
          <p:nvPr/>
        </p:nvSpPr>
        <p:spPr>
          <a:xfrm>
            <a:off x="388835" y="410794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Endpoint Detection &amp; Response (EDR)</a:t>
            </a:r>
          </a:p>
        </p:txBody>
      </p:sp>
      <p:sp>
        <p:nvSpPr>
          <p:cNvPr id="822" name="Rectangle 821">
            <a:hlinkClick r:id="rId83"/>
            <a:extLst>
              <a:ext uri="{FF2B5EF4-FFF2-40B4-BE49-F238E27FC236}">
                <a16:creationId xmlns:a16="http://schemas.microsoft.com/office/drawing/2014/main" id="{47E96880-3876-FF88-9754-F6CB92A2ACA0}"/>
              </a:ext>
            </a:extLst>
          </p:cNvPr>
          <p:cNvSpPr/>
          <p:nvPr/>
        </p:nvSpPr>
        <p:spPr>
          <a:xfrm>
            <a:off x="388835" y="442930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Threat &amp; Vuln Management</a:t>
            </a:r>
          </a:p>
        </p:txBody>
      </p:sp>
      <p:cxnSp>
        <p:nvCxnSpPr>
          <p:cNvPr id="823" name="Straight Connector 822">
            <a:extLst>
              <a:ext uri="{FF2B5EF4-FFF2-40B4-BE49-F238E27FC236}">
                <a16:creationId xmlns:a16="http://schemas.microsoft.com/office/drawing/2014/main" id="{FFED5006-EFDA-43A5-66BB-26CFA0FFD8C0}"/>
              </a:ext>
            </a:extLst>
          </p:cNvPr>
          <p:cNvCxnSpPr>
            <a:cxnSpLocks/>
          </p:cNvCxnSpPr>
          <p:nvPr/>
        </p:nvCxnSpPr>
        <p:spPr>
          <a:xfrm>
            <a:off x="6711363" y="3121046"/>
            <a:ext cx="0" cy="245201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4" name="Group 823">
            <a:extLst>
              <a:ext uri="{FF2B5EF4-FFF2-40B4-BE49-F238E27FC236}">
                <a16:creationId xmlns:a16="http://schemas.microsoft.com/office/drawing/2014/main" id="{9F62CB79-8D8E-981E-F8DE-0608476BBCC8}"/>
              </a:ext>
            </a:extLst>
          </p:cNvPr>
          <p:cNvGrpSpPr/>
          <p:nvPr/>
        </p:nvGrpSpPr>
        <p:grpSpPr>
          <a:xfrm>
            <a:off x="3053186" y="5532991"/>
            <a:ext cx="5138706" cy="785136"/>
            <a:chOff x="3053186" y="5532991"/>
            <a:chExt cx="5138706" cy="785136"/>
          </a:xfrm>
        </p:grpSpPr>
        <p:sp>
          <p:nvSpPr>
            <p:cNvPr id="825" name="L-Shape 824">
              <a:hlinkClick r:id="rId84" tooltip="(formerly ASC Standard) provides XDR capabilities designed to simplify detection, automated investigation and response for Azure resources (Linux and Windows VMs, Networks, Kubernetes/Containers, SQL, Storage, IoT/OT, and more) "/>
              <a:extLst>
                <a:ext uri="{FF2B5EF4-FFF2-40B4-BE49-F238E27FC236}">
                  <a16:creationId xmlns:a16="http://schemas.microsoft.com/office/drawing/2014/main" id="{4E258FFF-4B23-50DF-EA02-7D373D437683}"/>
                </a:ext>
              </a:extLst>
            </p:cNvPr>
            <p:cNvSpPr/>
            <p:nvPr/>
          </p:nvSpPr>
          <p:spPr bwMode="auto">
            <a:xfrm flipH="1">
              <a:off x="3053186" y="5532991"/>
              <a:ext cx="5092220" cy="785136"/>
            </a:xfrm>
            <a:prstGeom prst="corner">
              <a:avLst>
                <a:gd name="adj1" fmla="val 65944"/>
                <a:gd name="adj2" fmla="val 338827"/>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343150" marR="0" lvl="0" indent="0" algn="ctr" defTabSz="914400" rtl="0" eaLnBrk="1" fontAlgn="auto" latinLnBrk="0" hangingPunct="1">
                <a:lnSpc>
                  <a:spcPct val="97000"/>
                </a:lnSpc>
                <a:spcBef>
                  <a:spcPts val="0"/>
                </a:spcBef>
                <a:spcAft>
                  <a:spcPts val="0"/>
                </a:spcAft>
                <a:buClrTx/>
                <a:buSzTx/>
                <a:buFontTx/>
                <a:buNone/>
                <a:tabLst/>
                <a:defRPr/>
              </a:pP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826" name="TextBox 825">
              <a:hlinkClick r:id="rId84"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9BA1F292-FD5E-4F68-676A-002DC56E1DEF}"/>
                </a:ext>
              </a:extLst>
            </p:cNvPr>
            <p:cNvSpPr txBox="1"/>
            <p:nvPr/>
          </p:nvSpPr>
          <p:spPr>
            <a:xfrm>
              <a:off x="5463208" y="5549081"/>
              <a:ext cx="2728684" cy="536814"/>
            </a:xfrm>
            <a:prstGeom prst="rect">
              <a:avLst/>
            </a:prstGeom>
            <a:noFill/>
          </p:spPr>
          <p:txBody>
            <a:bodyPr wrap="square">
              <a:spAutoFit/>
            </a:bodyPr>
            <a:lstStyle/>
            <a:p>
              <a:pPr marL="0" marR="0" lvl="0" indent="0" algn="ctr" defTabSz="914400" rtl="0" eaLnBrk="1" fontAlgn="auto" latinLnBrk="0" hangingPunct="1">
                <a:lnSpc>
                  <a:spcPct val="97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Cross-Platform, Cross-Cloud XDR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Multi-asset detection and response for infrastructure and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as a service (IaaS &amp; PaaS), Proactive Threat defenses</a:t>
              </a:r>
            </a:p>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27" name="Group 826">
              <a:extLst>
                <a:ext uri="{FF2B5EF4-FFF2-40B4-BE49-F238E27FC236}">
                  <a16:creationId xmlns:a16="http://schemas.microsoft.com/office/drawing/2014/main" id="{FE806390-847F-CE36-51A5-D0976DB55DB2}"/>
                </a:ext>
              </a:extLst>
            </p:cNvPr>
            <p:cNvGrpSpPr/>
            <p:nvPr/>
          </p:nvGrpSpPr>
          <p:grpSpPr>
            <a:xfrm>
              <a:off x="4739609" y="5987595"/>
              <a:ext cx="3346444" cy="286748"/>
              <a:chOff x="4739609" y="5987595"/>
              <a:chExt cx="3346444" cy="286748"/>
            </a:xfrm>
          </p:grpSpPr>
          <p:sp>
            <p:nvSpPr>
              <p:cNvPr id="828" name="Rectangle: Rounded Corners 45">
                <a:extLst>
                  <a:ext uri="{FF2B5EF4-FFF2-40B4-BE49-F238E27FC236}">
                    <a16:creationId xmlns:a16="http://schemas.microsoft.com/office/drawing/2014/main" id="{948C3D2C-6A51-CFD3-A9A9-30D6136694C2}"/>
                  </a:ext>
                </a:extLst>
              </p:cNvPr>
              <p:cNvSpPr/>
              <p:nvPr/>
            </p:nvSpPr>
            <p:spPr bwMode="auto">
              <a:xfrm>
                <a:off x="4739609" y="5987595"/>
                <a:ext cx="3346444" cy="286748"/>
              </a:xfrm>
              <a:prstGeom prst="roundRect">
                <a:avLst>
                  <a:gd name="adj" fmla="val 45337"/>
                </a:avLst>
              </a:prstGeom>
              <a:solidFill>
                <a:schemeClr val="bg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9" name="Picture 171">
                <a:extLst>
                  <a:ext uri="{FF2B5EF4-FFF2-40B4-BE49-F238E27FC236}">
                    <a16:creationId xmlns:a16="http://schemas.microsoft.com/office/drawing/2014/main" id="{15B1061E-04A4-B76A-9F96-7FB75379299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66207" y="6056637"/>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0" name="Picture 829">
                <a:extLst>
                  <a:ext uri="{FF2B5EF4-FFF2-40B4-BE49-F238E27FC236}">
                    <a16:creationId xmlns:a16="http://schemas.microsoft.com/office/drawing/2014/main" id="{AFB07068-2581-667B-B06B-285955DB841A}"/>
                  </a:ext>
                </a:extLst>
              </p:cNvPr>
              <p:cNvPicPr>
                <a:picLocks noChangeAspect="1"/>
              </p:cNvPicPr>
              <p:nvPr/>
            </p:nvPicPr>
            <p:blipFill>
              <a:blip r:embed="rId85"/>
              <a:stretch>
                <a:fillRect/>
              </a:stretch>
            </p:blipFill>
            <p:spPr>
              <a:xfrm>
                <a:off x="5252931" y="6072611"/>
                <a:ext cx="102167" cy="116716"/>
              </a:xfrm>
              <a:prstGeom prst="rect">
                <a:avLst/>
              </a:prstGeom>
            </p:spPr>
          </p:pic>
          <p:pic>
            <p:nvPicPr>
              <p:cNvPr id="831" name="Picture 830">
                <a:extLst>
                  <a:ext uri="{FF2B5EF4-FFF2-40B4-BE49-F238E27FC236}">
                    <a16:creationId xmlns:a16="http://schemas.microsoft.com/office/drawing/2014/main" id="{D5CCAE81-8894-2816-23A5-30E36DD752F2}"/>
                  </a:ext>
                </a:extLst>
              </p:cNvPr>
              <p:cNvPicPr>
                <a:picLocks noChangeAspect="1"/>
              </p:cNvPicPr>
              <p:nvPr/>
            </p:nvPicPr>
            <p:blipFill>
              <a:blip r:embed="rId86"/>
              <a:stretch>
                <a:fillRect/>
              </a:stretch>
            </p:blipFill>
            <p:spPr>
              <a:xfrm>
                <a:off x="6518059" y="6057557"/>
                <a:ext cx="161926" cy="146825"/>
              </a:xfrm>
              <a:prstGeom prst="rect">
                <a:avLst/>
              </a:prstGeom>
            </p:spPr>
          </p:pic>
          <p:pic>
            <p:nvPicPr>
              <p:cNvPr id="832" name="Picture 831">
                <a:extLst>
                  <a:ext uri="{FF2B5EF4-FFF2-40B4-BE49-F238E27FC236}">
                    <a16:creationId xmlns:a16="http://schemas.microsoft.com/office/drawing/2014/main" id="{9B32E7B4-18B0-FF50-C6FD-97CC6957328B}"/>
                  </a:ext>
                </a:extLst>
              </p:cNvPr>
              <p:cNvPicPr>
                <a:picLocks noChangeAspect="1"/>
              </p:cNvPicPr>
              <p:nvPr/>
            </p:nvPicPr>
            <p:blipFill>
              <a:blip r:embed="rId87"/>
              <a:stretch>
                <a:fillRect/>
              </a:stretch>
            </p:blipFill>
            <p:spPr>
              <a:xfrm>
                <a:off x="7546787" y="6066521"/>
                <a:ext cx="142280" cy="128897"/>
              </a:xfrm>
              <a:prstGeom prst="rect">
                <a:avLst/>
              </a:prstGeom>
            </p:spPr>
          </p:pic>
          <p:pic>
            <p:nvPicPr>
              <p:cNvPr id="833" name="Picture 832">
                <a:extLst>
                  <a:ext uri="{FF2B5EF4-FFF2-40B4-BE49-F238E27FC236}">
                    <a16:creationId xmlns:a16="http://schemas.microsoft.com/office/drawing/2014/main" id="{9097EB4C-91A8-ABD5-D836-F56BFCCEC60D}"/>
                  </a:ext>
                </a:extLst>
              </p:cNvPr>
              <p:cNvPicPr>
                <a:picLocks noChangeAspect="1"/>
              </p:cNvPicPr>
              <p:nvPr/>
            </p:nvPicPr>
            <p:blipFill>
              <a:blip r:embed="rId88"/>
              <a:stretch>
                <a:fillRect/>
              </a:stretch>
            </p:blipFill>
            <p:spPr>
              <a:xfrm>
                <a:off x="5086415" y="6076475"/>
                <a:ext cx="94923" cy="108989"/>
              </a:xfrm>
              <a:prstGeom prst="rect">
                <a:avLst/>
              </a:prstGeom>
            </p:spPr>
          </p:pic>
          <p:pic>
            <p:nvPicPr>
              <p:cNvPr id="834" name="図 379">
                <a:extLst>
                  <a:ext uri="{FF2B5EF4-FFF2-40B4-BE49-F238E27FC236}">
                    <a16:creationId xmlns:a16="http://schemas.microsoft.com/office/drawing/2014/main" id="{DB5381B7-920E-2A0D-98A7-E667DED3847E}"/>
                  </a:ext>
                </a:extLst>
              </p:cNvPr>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5905217" y="6068493"/>
                <a:ext cx="124953" cy="124953"/>
              </a:xfrm>
              <a:prstGeom prst="rect">
                <a:avLst/>
              </a:prstGeom>
            </p:spPr>
          </p:pic>
          <p:pic>
            <p:nvPicPr>
              <p:cNvPr id="835" name="Picture 10" descr="תוצאת תמונה עבור ‪azure virtual machine logo‬‏">
                <a:extLst>
                  <a:ext uri="{FF2B5EF4-FFF2-40B4-BE49-F238E27FC236}">
                    <a16:creationId xmlns:a16="http://schemas.microsoft.com/office/drawing/2014/main" id="{48B5B64E-233B-922C-6DDB-59DB9AACF8CD}"/>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6930735" y="6071750"/>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836" name="Picture 12" descr="תוצאת תמונה עבור ‪azure virtual machine logo‬‏">
                <a:extLst>
                  <a:ext uri="{FF2B5EF4-FFF2-40B4-BE49-F238E27FC236}">
                    <a16:creationId xmlns:a16="http://schemas.microsoft.com/office/drawing/2014/main" id="{0A6090C6-CAFE-6812-CA1D-36BB2A9D46B6}"/>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7142145" y="6077041"/>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837" name="Picture 10" descr="תוצאת תמונה עבור ‪azure kubernetes service‬‏">
                <a:extLst>
                  <a:ext uri="{FF2B5EF4-FFF2-40B4-BE49-F238E27FC236}">
                    <a16:creationId xmlns:a16="http://schemas.microsoft.com/office/drawing/2014/main" id="{747D20D3-0E69-8019-E6E4-B6F9D17B25B4}"/>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6101763" y="6071671"/>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838" name="Picture 6" descr="Image result for Azure Files   icon">
                <a:extLst>
                  <a:ext uri="{FF2B5EF4-FFF2-40B4-BE49-F238E27FC236}">
                    <a16:creationId xmlns:a16="http://schemas.microsoft.com/office/drawing/2014/main" id="{C299528B-D14E-9B0B-3E7A-464D82026B3F}"/>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7341389" y="6071375"/>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838">
                <a:extLst>
                  <a:ext uri="{FF2B5EF4-FFF2-40B4-BE49-F238E27FC236}">
                    <a16:creationId xmlns:a16="http://schemas.microsoft.com/office/drawing/2014/main" id="{7DD0B86D-776B-BFF8-B802-60E73DF79D5B}"/>
                  </a:ext>
                </a:extLst>
              </p:cNvPr>
              <p:cNvPicPr>
                <a:picLocks noChangeAspect="1"/>
              </p:cNvPicPr>
              <p:nvPr/>
            </p:nvPicPr>
            <p:blipFill>
              <a:blip r:embed="rId94"/>
              <a:stretch>
                <a:fillRect/>
              </a:stretch>
            </p:blipFill>
            <p:spPr>
              <a:xfrm>
                <a:off x="6751578" y="6066659"/>
                <a:ext cx="107564" cy="128620"/>
              </a:xfrm>
              <a:prstGeom prst="rect">
                <a:avLst/>
              </a:prstGeom>
            </p:spPr>
          </p:pic>
          <p:pic>
            <p:nvPicPr>
              <p:cNvPr id="840" name="Picture 2" descr="Azure Blob File System | Drupal.org">
                <a:extLst>
                  <a:ext uri="{FF2B5EF4-FFF2-40B4-BE49-F238E27FC236}">
                    <a16:creationId xmlns:a16="http://schemas.microsoft.com/office/drawing/2014/main" id="{C0DC3D65-057E-DF81-64BA-660EBA5AC57F}"/>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6316229" y="6065851"/>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841" name="Picture 2" descr="Image result for azure network icon">
                <a:extLst>
                  <a:ext uri="{FF2B5EF4-FFF2-40B4-BE49-F238E27FC236}">
                    <a16:creationId xmlns:a16="http://schemas.microsoft.com/office/drawing/2014/main" id="{888E0E12-DCAB-861A-5EC5-93AACE558524}"/>
                  </a:ext>
                </a:extLst>
              </p:cNvPr>
              <p:cNvPicPr>
                <a:picLocks noChangeAspect="1" noChangeArrowheads="1"/>
              </p:cNvPicPr>
              <p:nvPr/>
            </p:nvPicPr>
            <p:blipFill>
              <a:blip r:embed="rId9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6691" y="6025146"/>
                <a:ext cx="211646" cy="211646"/>
              </a:xfrm>
              <a:prstGeom prst="rect">
                <a:avLst/>
              </a:prstGeom>
              <a:noFill/>
              <a:extLst>
                <a:ext uri="{909E8E84-426E-40DD-AFC4-6F175D3DCCD1}">
                  <a14:hiddenFill xmlns:a14="http://schemas.microsoft.com/office/drawing/2010/main">
                    <a:solidFill>
                      <a:srgbClr val="FFFFFF"/>
                    </a:solidFill>
                  </a14:hiddenFill>
                </a:ext>
              </a:extLst>
            </p:spPr>
          </p:pic>
          <p:pic>
            <p:nvPicPr>
              <p:cNvPr id="842" name="Picture 2" descr="Why Use Azure DNS? | Aidan Finn, IT Pro">
                <a:extLst>
                  <a:ext uri="{FF2B5EF4-FFF2-40B4-BE49-F238E27FC236}">
                    <a16:creationId xmlns:a16="http://schemas.microsoft.com/office/drawing/2014/main" id="{BA6A2B4C-A8B9-F1E9-2240-78545DD9E855}"/>
                  </a:ext>
                </a:extLst>
              </p:cNvPr>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5709930" y="6068351"/>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843" name="Group 842">
                <a:extLst>
                  <a:ext uri="{FF2B5EF4-FFF2-40B4-BE49-F238E27FC236}">
                    <a16:creationId xmlns:a16="http://schemas.microsoft.com/office/drawing/2014/main" id="{1CE5BDF5-3F71-86FA-0711-A29F2B7E5B26}"/>
                  </a:ext>
                </a:extLst>
              </p:cNvPr>
              <p:cNvGrpSpPr/>
              <p:nvPr/>
            </p:nvGrpSpPr>
            <p:grpSpPr>
              <a:xfrm>
                <a:off x="7760659" y="6108110"/>
                <a:ext cx="188672" cy="45719"/>
                <a:chOff x="6660452" y="3094221"/>
                <a:chExt cx="188672" cy="45719"/>
              </a:xfrm>
              <a:solidFill>
                <a:schemeClr val="tx1"/>
              </a:solidFill>
            </p:grpSpPr>
            <p:sp>
              <p:nvSpPr>
                <p:cNvPr id="844" name="Oval 843">
                  <a:extLst>
                    <a:ext uri="{FF2B5EF4-FFF2-40B4-BE49-F238E27FC236}">
                      <a16:creationId xmlns:a16="http://schemas.microsoft.com/office/drawing/2014/main" id="{7FC4F72A-94EA-CEF3-13DE-BFF6E29C11C1}"/>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Oval 844">
                  <a:extLst>
                    <a:ext uri="{FF2B5EF4-FFF2-40B4-BE49-F238E27FC236}">
                      <a16:creationId xmlns:a16="http://schemas.microsoft.com/office/drawing/2014/main" id="{73B3D6CC-D472-144D-E85B-0CEEE1E6B172}"/>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Oval 845">
                  <a:extLst>
                    <a:ext uri="{FF2B5EF4-FFF2-40B4-BE49-F238E27FC236}">
                      <a16:creationId xmlns:a16="http://schemas.microsoft.com/office/drawing/2014/main" id="{E724E35C-F4A8-40EF-AE12-D85DE5F41ECB}"/>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847" name="Rectangle 846">
            <a:hlinkClick r:id="rId98" tooltip="Communication compliance is an insider risk solution in Microsoft 365 that helps minimize communication risks by helping you detect, capture, and act on inappropriate messages in your organization."/>
            <a:extLst>
              <a:ext uri="{FF2B5EF4-FFF2-40B4-BE49-F238E27FC236}">
                <a16:creationId xmlns:a16="http://schemas.microsoft.com/office/drawing/2014/main" id="{A1690A30-92E8-3F24-0EB4-1D7FEAC0F7B8}"/>
              </a:ext>
            </a:extLst>
          </p:cNvPr>
          <p:cNvSpPr/>
          <p:nvPr/>
        </p:nvSpPr>
        <p:spPr>
          <a:xfrm>
            <a:off x="10538586" y="5802589"/>
            <a:ext cx="1304170"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Communication Compliance</a:t>
            </a:r>
          </a:p>
        </p:txBody>
      </p:sp>
      <p:sp>
        <p:nvSpPr>
          <p:cNvPr id="848" name="Rectangle 847">
            <a:hlinkClick r:id="rId99"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D1FA96D2-9CC6-DBAF-1D39-6897058425A2}"/>
              </a:ext>
            </a:extLst>
          </p:cNvPr>
          <p:cNvSpPr/>
          <p:nvPr/>
        </p:nvSpPr>
        <p:spPr>
          <a:xfrm>
            <a:off x="6589010" y="4341280"/>
            <a:ext cx="1554018"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Lighthouse</a:t>
            </a:r>
          </a:p>
        </p:txBody>
      </p:sp>
      <p:pic>
        <p:nvPicPr>
          <p:cNvPr id="849" name="Picture 848">
            <a:extLst>
              <a:ext uri="{FF2B5EF4-FFF2-40B4-BE49-F238E27FC236}">
                <a16:creationId xmlns:a16="http://schemas.microsoft.com/office/drawing/2014/main" id="{627AA260-BA27-2797-3045-1992C15B345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7476" y="4385654"/>
            <a:ext cx="150932" cy="112545"/>
          </a:xfrm>
          <a:prstGeom prst="rect">
            <a:avLst/>
          </a:prstGeom>
        </p:spPr>
      </p:pic>
      <p:grpSp>
        <p:nvGrpSpPr>
          <p:cNvPr id="850" name="Group 849">
            <a:extLst>
              <a:ext uri="{FF2B5EF4-FFF2-40B4-BE49-F238E27FC236}">
                <a16:creationId xmlns:a16="http://schemas.microsoft.com/office/drawing/2014/main" id="{AD8D17AF-49BE-AF1D-68D1-AD0AC39C4557}"/>
              </a:ext>
            </a:extLst>
          </p:cNvPr>
          <p:cNvGrpSpPr/>
          <p:nvPr/>
        </p:nvGrpSpPr>
        <p:grpSpPr>
          <a:xfrm>
            <a:off x="2072144" y="2573320"/>
            <a:ext cx="6075908" cy="562912"/>
            <a:chOff x="2072144" y="2573320"/>
            <a:chExt cx="6075908" cy="562912"/>
          </a:xfrm>
        </p:grpSpPr>
        <p:grpSp>
          <p:nvGrpSpPr>
            <p:cNvPr id="851" name="Group 850">
              <a:extLst>
                <a:ext uri="{FF2B5EF4-FFF2-40B4-BE49-F238E27FC236}">
                  <a16:creationId xmlns:a16="http://schemas.microsoft.com/office/drawing/2014/main" id="{F05F5BC6-1EBC-7928-8A60-DF208730C4B0}"/>
                </a:ext>
              </a:extLst>
            </p:cNvPr>
            <p:cNvGrpSpPr/>
            <p:nvPr/>
          </p:nvGrpSpPr>
          <p:grpSpPr>
            <a:xfrm>
              <a:off x="2072144" y="2573320"/>
              <a:ext cx="6075908" cy="562912"/>
              <a:chOff x="-5672052" y="1703909"/>
              <a:chExt cx="6069895" cy="562912"/>
            </a:xfrm>
          </p:grpSpPr>
          <p:sp>
            <p:nvSpPr>
              <p:cNvPr id="853" name="L-Shape 852">
                <a:extLst>
                  <a:ext uri="{FF2B5EF4-FFF2-40B4-BE49-F238E27FC236}">
                    <a16:creationId xmlns:a16="http://schemas.microsoft.com/office/drawing/2014/main" id="{9B3CE6FB-275A-C54E-AB01-C6AB754F9D14}"/>
                  </a:ext>
                </a:extLst>
              </p:cNvPr>
              <p:cNvSpPr/>
              <p:nvPr/>
            </p:nvSpPr>
            <p:spPr bwMode="auto">
              <a:xfrm rot="10800000">
                <a:off x="-5672052" y="1703909"/>
                <a:ext cx="6069895" cy="562912"/>
              </a:xfrm>
              <a:prstGeom prst="corner">
                <a:avLst>
                  <a:gd name="adj1" fmla="val 49601"/>
                  <a:gd name="adj2" fmla="val 265297"/>
                </a:avLst>
              </a:prstGeom>
              <a:solidFill>
                <a:srgbClr val="E5F3FF"/>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854" name="Rectangle 853">
                <a:hlinkClick r:id="rId100"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27DBDF10-7037-4A30-9E5D-88313E36D160}"/>
                  </a:ext>
                </a:extLst>
              </p:cNvPr>
              <p:cNvSpPr/>
              <p:nvPr/>
            </p:nvSpPr>
            <p:spPr>
              <a:xfrm>
                <a:off x="-5649605" y="1706580"/>
                <a:ext cx="6042687" cy="26517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Defender for Cloud –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Cross-Platform Cloud Security Posture Management (CSPM)</a:t>
                </a:r>
              </a:p>
            </p:txBody>
          </p:sp>
          <p:sp>
            <p:nvSpPr>
              <p:cNvPr id="855" name="Rectangle 854">
                <a:hlinkClick r:id="rId101" tooltip="The regulatory compliance dashboard provides insight into your compliance posture for a set of supported standards and regulations, based on continuous assessments of your Azure environment."/>
                <a:extLst>
                  <a:ext uri="{FF2B5EF4-FFF2-40B4-BE49-F238E27FC236}">
                    <a16:creationId xmlns:a16="http://schemas.microsoft.com/office/drawing/2014/main" id="{C643AF88-F268-55AD-F881-2F60B0668763}"/>
                  </a:ext>
                </a:extLst>
              </p:cNvPr>
              <p:cNvSpPr/>
              <p:nvPr/>
            </p:nvSpPr>
            <p:spPr>
              <a:xfrm>
                <a:off x="-1020349" y="1912005"/>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Dashboard</a:t>
                </a:r>
              </a:p>
            </p:txBody>
          </p:sp>
          <p:sp>
            <p:nvSpPr>
              <p:cNvPr id="856" name="Rectangle 855">
                <a:hlinkClick r:id="rId102" tooltip="Security Center continually assesses your resources, subscriptions, and organization for security issues. It then aggregates all the findings into a single score so that you can tell, at a glance, your current security situation: the higher the score, the "/>
                <a:extLst>
                  <a:ext uri="{FF2B5EF4-FFF2-40B4-BE49-F238E27FC236}">
                    <a16:creationId xmlns:a16="http://schemas.microsoft.com/office/drawing/2014/main" id="{15BDA760-5FB7-8FFC-4CD8-4424A83181C2}"/>
                  </a:ext>
                </a:extLst>
              </p:cNvPr>
              <p:cNvSpPr/>
              <p:nvPr/>
            </p:nvSpPr>
            <p:spPr>
              <a:xfrm>
                <a:off x="-1022171" y="1736762"/>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grpSp>
            <p:nvGrpSpPr>
              <p:cNvPr id="857" name="Group 856">
                <a:extLst>
                  <a:ext uri="{FF2B5EF4-FFF2-40B4-BE49-F238E27FC236}">
                    <a16:creationId xmlns:a16="http://schemas.microsoft.com/office/drawing/2014/main" id="{2C0F45DC-C599-0EA3-05A6-429E5E5FEA69}"/>
                  </a:ext>
                </a:extLst>
              </p:cNvPr>
              <p:cNvGrpSpPr/>
              <p:nvPr/>
            </p:nvGrpSpPr>
            <p:grpSpPr>
              <a:xfrm>
                <a:off x="-456294" y="2147605"/>
                <a:ext cx="188672" cy="45719"/>
                <a:chOff x="6662695" y="2902103"/>
                <a:chExt cx="188672" cy="45719"/>
              </a:xfrm>
            </p:grpSpPr>
            <p:sp>
              <p:nvSpPr>
                <p:cNvPr id="858" name="Oval 857">
                  <a:extLst>
                    <a:ext uri="{FF2B5EF4-FFF2-40B4-BE49-F238E27FC236}">
                      <a16:creationId xmlns:a16="http://schemas.microsoft.com/office/drawing/2014/main" id="{B5ED4084-3C1E-FB2F-ED93-D19BB8398434}"/>
                    </a:ext>
                  </a:extLst>
                </p:cNvPr>
                <p:cNvSpPr/>
                <p:nvPr/>
              </p:nvSpPr>
              <p:spPr bwMode="auto">
                <a:xfrm>
                  <a:off x="6662695"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9" name="Oval 858">
                  <a:extLst>
                    <a:ext uri="{FF2B5EF4-FFF2-40B4-BE49-F238E27FC236}">
                      <a16:creationId xmlns:a16="http://schemas.microsoft.com/office/drawing/2014/main" id="{1D270AC6-C383-E8AC-63FE-E12E7095FF48}"/>
                    </a:ext>
                  </a:extLst>
                </p:cNvPr>
                <p:cNvSpPr/>
                <p:nvPr/>
              </p:nvSpPr>
              <p:spPr bwMode="auto">
                <a:xfrm>
                  <a:off x="6734171"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0" name="Oval 859">
                  <a:extLst>
                    <a:ext uri="{FF2B5EF4-FFF2-40B4-BE49-F238E27FC236}">
                      <a16:creationId xmlns:a16="http://schemas.microsoft.com/office/drawing/2014/main" id="{2AA3054F-6765-8FFB-CB70-64D7A2991C30}"/>
                    </a:ext>
                  </a:extLst>
                </p:cNvPr>
                <p:cNvSpPr/>
                <p:nvPr/>
              </p:nvSpPr>
              <p:spPr bwMode="auto">
                <a:xfrm>
                  <a:off x="6805647"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852" name="Picture 851">
              <a:extLst>
                <a:ext uri="{FF2B5EF4-FFF2-40B4-BE49-F238E27FC236}">
                  <a16:creationId xmlns:a16="http://schemas.microsoft.com/office/drawing/2014/main" id="{FB72D5A3-B1D7-C2CA-FB74-744A02C53E22}"/>
                </a:ext>
              </a:extLst>
            </p:cNvPr>
            <p:cNvPicPr>
              <a:picLocks noChangeAspect="1"/>
            </p:cNvPicPr>
            <p:nvPr/>
          </p:nvPicPr>
          <p:blipFill>
            <a:blip r:embed="rId103">
              <a:clrChange>
                <a:clrFrom>
                  <a:srgbClr val="FFFFFF"/>
                </a:clrFrom>
                <a:clrTo>
                  <a:srgbClr val="FFFFFF">
                    <a:alpha val="0"/>
                  </a:srgbClr>
                </a:clrTo>
              </a:clrChange>
            </a:blip>
            <a:stretch>
              <a:fillRect/>
            </a:stretch>
          </p:blipFill>
          <p:spPr>
            <a:xfrm>
              <a:off x="2108140" y="2639572"/>
              <a:ext cx="167209" cy="143337"/>
            </a:xfrm>
            <a:prstGeom prst="rect">
              <a:avLst/>
            </a:prstGeom>
            <a:ln w="14224">
              <a:noFill/>
            </a:ln>
          </p:spPr>
        </p:pic>
      </p:grpSp>
      <p:sp>
        <p:nvSpPr>
          <p:cNvPr id="861" name="Rectangle 860">
            <a:hlinkClick r:id="rId104"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EC04BE13-12AD-6F6D-CEF8-BBD1DCE1D60F}"/>
              </a:ext>
            </a:extLst>
          </p:cNvPr>
          <p:cNvSpPr/>
          <p:nvPr/>
        </p:nvSpPr>
        <p:spPr>
          <a:xfrm>
            <a:off x="6815278" y="4123811"/>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Bastion</a:t>
            </a:r>
          </a:p>
        </p:txBody>
      </p:sp>
      <p:pic>
        <p:nvPicPr>
          <p:cNvPr id="862" name="Picture 861">
            <a:extLst>
              <a:ext uri="{FF2B5EF4-FFF2-40B4-BE49-F238E27FC236}">
                <a16:creationId xmlns:a16="http://schemas.microsoft.com/office/drawing/2014/main" id="{5A08D98F-7F44-0908-D80E-21D87C4A3B1C}"/>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738" y="4180605"/>
            <a:ext cx="150932" cy="112545"/>
          </a:xfrm>
          <a:prstGeom prst="rect">
            <a:avLst/>
          </a:prstGeom>
        </p:spPr>
      </p:pic>
      <p:grpSp>
        <p:nvGrpSpPr>
          <p:cNvPr id="863" name="Group 862">
            <a:extLst>
              <a:ext uri="{FF2B5EF4-FFF2-40B4-BE49-F238E27FC236}">
                <a16:creationId xmlns:a16="http://schemas.microsoft.com/office/drawing/2014/main" id="{694D2C9B-DCCA-0481-E53D-511119437CD5}"/>
              </a:ext>
            </a:extLst>
          </p:cNvPr>
          <p:cNvGrpSpPr/>
          <p:nvPr/>
        </p:nvGrpSpPr>
        <p:grpSpPr>
          <a:xfrm>
            <a:off x="8496606" y="2022764"/>
            <a:ext cx="203471" cy="2500256"/>
            <a:chOff x="8496606" y="2022764"/>
            <a:chExt cx="203471" cy="2500256"/>
          </a:xfrm>
        </p:grpSpPr>
        <p:cxnSp>
          <p:nvCxnSpPr>
            <p:cNvPr id="864" name="Connector: Elbow 34">
              <a:extLst>
                <a:ext uri="{FF2B5EF4-FFF2-40B4-BE49-F238E27FC236}">
                  <a16:creationId xmlns:a16="http://schemas.microsoft.com/office/drawing/2014/main" id="{8CCC1DA4-CEFF-9D26-898B-1EC8E68E6E03}"/>
                </a:ext>
              </a:extLst>
            </p:cNvPr>
            <p:cNvCxnSpPr>
              <a:cxnSpLocks/>
              <a:endCxn id="868" idx="1"/>
            </p:cNvCxnSpPr>
            <p:nvPr/>
          </p:nvCxnSpPr>
          <p:spPr>
            <a:xfrm rot="16200000" flipH="1">
              <a:off x="7386266" y="3226548"/>
              <a:ext cx="2500256" cy="9268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5" name="Rectangle 864">
              <a:extLst>
                <a:ext uri="{FF2B5EF4-FFF2-40B4-BE49-F238E27FC236}">
                  <a16:creationId xmlns:a16="http://schemas.microsoft.com/office/drawing/2014/main" id="{792559CF-D8B5-5048-F1BE-AD04CC583269}"/>
                </a:ext>
              </a:extLst>
            </p:cNvPr>
            <p:cNvSpPr/>
            <p:nvPr/>
          </p:nvSpPr>
          <p:spPr>
            <a:xfrm rot="16200000">
              <a:off x="7810398" y="3256760"/>
              <a:ext cx="1564866" cy="192449"/>
            </a:xfrm>
            <a:prstGeom prst="rect">
              <a:avLst/>
            </a:prstGeom>
            <a:solidFill>
              <a:srgbClr val="CDFFF9"/>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5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light" panose="020B0402040204020203" pitchFamily="34" charset="0"/>
                </a:rPr>
                <a:t>Classification Labels</a:t>
              </a:r>
            </a:p>
          </p:txBody>
        </p:sp>
        <p:cxnSp>
          <p:nvCxnSpPr>
            <p:cNvPr id="866" name="Connector: Elbow 799">
              <a:extLst>
                <a:ext uri="{FF2B5EF4-FFF2-40B4-BE49-F238E27FC236}">
                  <a16:creationId xmlns:a16="http://schemas.microsoft.com/office/drawing/2014/main" id="{7B6F0904-6D08-7087-16F9-FB2724CB2A07}"/>
                </a:ext>
              </a:extLst>
            </p:cNvPr>
            <p:cNvCxnSpPr>
              <a:cxnSpLocks/>
            </p:cNvCxnSpPr>
            <p:nvPr/>
          </p:nvCxnSpPr>
          <p:spPr>
            <a:xfrm flipH="1">
              <a:off x="8589931" y="4294718"/>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7" name="Rectangle 866">
            <a:extLst>
              <a:ext uri="{FF2B5EF4-FFF2-40B4-BE49-F238E27FC236}">
                <a16:creationId xmlns:a16="http://schemas.microsoft.com/office/drawing/2014/main" id="{743C738D-FB74-503D-4CFE-8179CD914041}"/>
              </a:ext>
            </a:extLst>
          </p:cNvPr>
          <p:cNvSpPr/>
          <p:nvPr/>
        </p:nvSpPr>
        <p:spPr>
          <a:xfrm>
            <a:off x="8429503" y="2254156"/>
            <a:ext cx="1700887" cy="261610"/>
          </a:xfrm>
          <a:prstGeom prst="rect">
            <a:avLst/>
          </a:prstGeom>
          <a:solidFill>
            <a:schemeClr val="accent2"/>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868" name="Rectangle 867">
            <a:hlinkClick r:id="rId105" tooltip="Simplifies the eDiscovery process and helps analyze unstructured data within Office 365, efficiently review documents, and make scope reduction decisions for eDiscovery."/>
            <a:extLst>
              <a:ext uri="{FF2B5EF4-FFF2-40B4-BE49-F238E27FC236}">
                <a16:creationId xmlns:a16="http://schemas.microsoft.com/office/drawing/2014/main" id="{E0BB9EB5-5447-C742-ABF7-630602E5ECB0}"/>
              </a:ext>
            </a:extLst>
          </p:cNvPr>
          <p:cNvSpPr/>
          <p:nvPr/>
        </p:nvSpPr>
        <p:spPr>
          <a:xfrm>
            <a:off x="8682738" y="441561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Advanced eDiscovery</a:t>
            </a:r>
          </a:p>
        </p:txBody>
      </p:sp>
      <p:sp>
        <p:nvSpPr>
          <p:cNvPr id="869" name="Rectangle 868">
            <a:hlinkClick r:id="rId106" tooltip="Allows for full content lifecycle management from creating/importing through retention and deletion. Supervision also lets you define policies that capture communications in your organization for internal or external reviewers. "/>
            <a:extLst>
              <a:ext uri="{FF2B5EF4-FFF2-40B4-BE49-F238E27FC236}">
                <a16:creationId xmlns:a16="http://schemas.microsoft.com/office/drawing/2014/main" id="{C878AEA9-F75C-9278-1563-6387011BC55A}"/>
              </a:ext>
            </a:extLst>
          </p:cNvPr>
          <p:cNvSpPr/>
          <p:nvPr/>
        </p:nvSpPr>
        <p:spPr>
          <a:xfrm>
            <a:off x="8684404" y="417250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Data Governance</a:t>
            </a:r>
          </a:p>
        </p:txBody>
      </p:sp>
      <p:grpSp>
        <p:nvGrpSpPr>
          <p:cNvPr id="870" name="Group 869">
            <a:extLst>
              <a:ext uri="{FF2B5EF4-FFF2-40B4-BE49-F238E27FC236}">
                <a16:creationId xmlns:a16="http://schemas.microsoft.com/office/drawing/2014/main" id="{D02D753C-7B96-EE18-0041-AFE56B6AD05D}"/>
              </a:ext>
            </a:extLst>
          </p:cNvPr>
          <p:cNvGrpSpPr/>
          <p:nvPr/>
        </p:nvGrpSpPr>
        <p:grpSpPr>
          <a:xfrm>
            <a:off x="2982622" y="5780024"/>
            <a:ext cx="1767228" cy="563622"/>
            <a:chOff x="2982622" y="5780024"/>
            <a:chExt cx="1767228" cy="563622"/>
          </a:xfrm>
        </p:grpSpPr>
        <p:sp>
          <p:nvSpPr>
            <p:cNvPr id="871" name="Rectangle 870" descr="Azure Defender for IoT provides agentless security for unmanaged IoT/OT devices (via integration of CyberX technology) plus security for greenfield devices managed via Azure IoT Hub. It is deployed either as a cloud-connected or fully on-premises solution.">
              <a:hlinkClick r:id="rId107"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B3C679F9-A003-5E06-8D1F-A1EF4551EA3C}"/>
                </a:ext>
              </a:extLst>
            </p:cNvPr>
            <p:cNvSpPr/>
            <p:nvPr/>
          </p:nvSpPr>
          <p:spPr>
            <a:xfrm>
              <a:off x="3029366" y="5780024"/>
              <a:ext cx="1700344" cy="53397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Microsoft Defender for IoT</a:t>
              </a:r>
            </a:p>
          </p:txBody>
        </p:sp>
        <p:sp>
          <p:nvSpPr>
            <p:cNvPr id="872" name="Rounded Rectangle 1457">
              <a:extLst>
                <a:ext uri="{FF2B5EF4-FFF2-40B4-BE49-F238E27FC236}">
                  <a16:creationId xmlns:a16="http://schemas.microsoft.com/office/drawing/2014/main" id="{4235E063-0C56-6E77-9192-371413D7D7C4}"/>
                </a:ext>
              </a:extLst>
            </p:cNvPr>
            <p:cNvSpPr/>
            <p:nvPr/>
          </p:nvSpPr>
          <p:spPr>
            <a:xfrm>
              <a:off x="3818384" y="5927564"/>
              <a:ext cx="931466"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Asset &amp; Vulnerability management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&amp; Response</a:t>
              </a:r>
            </a:p>
          </p:txBody>
        </p:sp>
        <p:sp>
          <p:nvSpPr>
            <p:cNvPr id="873" name="Rounded Rectangle 1457">
              <a:extLst>
                <a:ext uri="{FF2B5EF4-FFF2-40B4-BE49-F238E27FC236}">
                  <a16:creationId xmlns:a16="http://schemas.microsoft.com/office/drawing/2014/main" id="{0648DC4E-CE32-D316-8D0F-0F9938332E6B}"/>
                </a:ext>
              </a:extLst>
            </p:cNvPr>
            <p:cNvSpPr/>
            <p:nvPr/>
          </p:nvSpPr>
          <p:spPr>
            <a:xfrm>
              <a:off x="2982622" y="5931908"/>
              <a:ext cx="1088559"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ICS, SCADA, 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Internet of Things (IoT)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Industrial IoT (</a:t>
              </a:r>
              <a:r>
                <a:rPr kumimoji="0" lang="en-US" sz="550" b="0" i="1"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IIoT</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grpSp>
      <p:sp>
        <p:nvSpPr>
          <p:cNvPr id="874" name="Rectangle 873">
            <a:extLst>
              <a:ext uri="{FF2B5EF4-FFF2-40B4-BE49-F238E27FC236}">
                <a16:creationId xmlns:a16="http://schemas.microsoft.com/office/drawing/2014/main" id="{4AF671F5-1193-93F6-FEF3-A9C984B67B54}"/>
              </a:ext>
            </a:extLst>
          </p:cNvPr>
          <p:cNvSpPr/>
          <p:nvPr/>
        </p:nvSpPr>
        <p:spPr bwMode="auto">
          <a:xfrm>
            <a:off x="184949" y="6484874"/>
            <a:ext cx="11756793" cy="311147"/>
          </a:xfrm>
          <a:prstGeom prst="rect">
            <a:avLst/>
          </a:prstGeom>
          <a:solidFill>
            <a:srgbClr val="000000"/>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5" name="Rounded Rectangle 804">
            <a:hlinkClick r:id="rId108"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BC5EE934-3379-63CD-9162-D97F956B2F3A}"/>
              </a:ext>
            </a:extLst>
          </p:cNvPr>
          <p:cNvSpPr/>
          <p:nvPr/>
        </p:nvSpPr>
        <p:spPr>
          <a:xfrm>
            <a:off x="8026114" y="6558019"/>
            <a:ext cx="3787404" cy="165874"/>
          </a:xfrm>
          <a:prstGeom prst="roundRect">
            <a:avLst>
              <a:gd name="adj" fmla="val 0"/>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Security Development Lifecycle (SDL)</a:t>
            </a:r>
          </a:p>
        </p:txBody>
      </p:sp>
      <p:sp>
        <p:nvSpPr>
          <p:cNvPr id="876" name="Rectangle 875">
            <a:hlinkClick r:id="rId109" tooltip="Review independent audit reports for Microsoft's Cloud services to learn how Microsoft works to secure your data, protect its privacy, and comply with global standards in Microsoft business cloud services. "/>
            <a:extLst>
              <a:ext uri="{FF2B5EF4-FFF2-40B4-BE49-F238E27FC236}">
                <a16:creationId xmlns:a16="http://schemas.microsoft.com/office/drawing/2014/main" id="{16C5CAE2-11F2-A82D-F2C0-E566430EE671}"/>
              </a:ext>
            </a:extLst>
          </p:cNvPr>
          <p:cNvSpPr/>
          <p:nvPr/>
        </p:nvSpPr>
        <p:spPr>
          <a:xfrm>
            <a:off x="4159573" y="6558019"/>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Service Trust Portal – </a:t>
            </a: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How Microsoft secures cloud services</a:t>
            </a:r>
          </a:p>
        </p:txBody>
      </p:sp>
      <p:grpSp>
        <p:nvGrpSpPr>
          <p:cNvPr id="877" name="Group 876">
            <a:extLst>
              <a:ext uri="{FF2B5EF4-FFF2-40B4-BE49-F238E27FC236}">
                <a16:creationId xmlns:a16="http://schemas.microsoft.com/office/drawing/2014/main" id="{31286069-BF59-2699-72E3-E1F097A47F9F}"/>
              </a:ext>
            </a:extLst>
          </p:cNvPr>
          <p:cNvGrpSpPr/>
          <p:nvPr/>
        </p:nvGrpSpPr>
        <p:grpSpPr>
          <a:xfrm>
            <a:off x="293032" y="6558019"/>
            <a:ext cx="3787404" cy="165874"/>
            <a:chOff x="4130626" y="6557510"/>
            <a:chExt cx="3787404" cy="165874"/>
          </a:xfrm>
        </p:grpSpPr>
        <p:sp>
          <p:nvSpPr>
            <p:cNvPr id="878" name="Rectangle 877">
              <a:hlinkClick r:id="rId110"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EC5453E1-4010-2996-0D85-82B612EE5D51}"/>
                </a:ext>
              </a:extLst>
            </p:cNvPr>
            <p:cNvSpPr/>
            <p:nvPr/>
          </p:nvSpPr>
          <p:spPr>
            <a:xfrm>
              <a:off x="4130626" y="6557510"/>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Threat Intelligence – </a:t>
              </a: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8+ Trillion signals per day of security context</a:t>
              </a:r>
            </a:p>
          </p:txBody>
        </p:sp>
        <p:grpSp>
          <p:nvGrpSpPr>
            <p:cNvPr id="879" name="Group 4">
              <a:extLst>
                <a:ext uri="{FF2B5EF4-FFF2-40B4-BE49-F238E27FC236}">
                  <a16:creationId xmlns:a16="http://schemas.microsoft.com/office/drawing/2014/main" id="{A57B0CBA-038C-9A60-0A3E-5F752C2D7945}"/>
                </a:ext>
              </a:extLst>
            </p:cNvPr>
            <p:cNvGrpSpPr>
              <a:grpSpLocks noChangeAspect="1"/>
            </p:cNvGrpSpPr>
            <p:nvPr/>
          </p:nvGrpSpPr>
          <p:grpSpPr bwMode="auto">
            <a:xfrm>
              <a:off x="4180872" y="6573533"/>
              <a:ext cx="137530" cy="137530"/>
              <a:chOff x="380" y="3325"/>
              <a:chExt cx="286" cy="286"/>
            </a:xfrm>
            <a:solidFill>
              <a:srgbClr val="243A5E"/>
            </a:solidFill>
          </p:grpSpPr>
          <p:sp>
            <p:nvSpPr>
              <p:cNvPr id="880" name="Freeform 5">
                <a:extLst>
                  <a:ext uri="{FF2B5EF4-FFF2-40B4-BE49-F238E27FC236}">
                    <a16:creationId xmlns:a16="http://schemas.microsoft.com/office/drawing/2014/main" id="{754BAC2A-6B32-9523-D628-8B302C84752D}"/>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1" name="Oval 6">
                <a:extLst>
                  <a:ext uri="{FF2B5EF4-FFF2-40B4-BE49-F238E27FC236}">
                    <a16:creationId xmlns:a16="http://schemas.microsoft.com/office/drawing/2014/main" id="{4E86F6BD-A738-B607-59F9-A9557FF357F5}"/>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2" name="Oval 7">
                <a:extLst>
                  <a:ext uri="{FF2B5EF4-FFF2-40B4-BE49-F238E27FC236}">
                    <a16:creationId xmlns:a16="http://schemas.microsoft.com/office/drawing/2014/main" id="{A5FC99AB-F3B0-F420-102A-7C634B79A141}"/>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3" name="Oval 8">
                <a:extLst>
                  <a:ext uri="{FF2B5EF4-FFF2-40B4-BE49-F238E27FC236}">
                    <a16:creationId xmlns:a16="http://schemas.microsoft.com/office/drawing/2014/main" id="{5C203748-FFF0-3BE5-B7D3-D044AE2C7601}"/>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4" name="Oval 9">
                <a:extLst>
                  <a:ext uri="{FF2B5EF4-FFF2-40B4-BE49-F238E27FC236}">
                    <a16:creationId xmlns:a16="http://schemas.microsoft.com/office/drawing/2014/main" id="{F732C09D-B876-4913-95ED-BB45B62385F4}"/>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5" name="Oval 10">
                <a:extLst>
                  <a:ext uri="{FF2B5EF4-FFF2-40B4-BE49-F238E27FC236}">
                    <a16:creationId xmlns:a16="http://schemas.microsoft.com/office/drawing/2014/main" id="{17FB6463-0484-1943-AA14-8EEC897EFEB2}"/>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6" name="Oval 11">
                <a:extLst>
                  <a:ext uri="{FF2B5EF4-FFF2-40B4-BE49-F238E27FC236}">
                    <a16:creationId xmlns:a16="http://schemas.microsoft.com/office/drawing/2014/main" id="{C8641016-527F-A56B-DC77-6BCC76AC6F58}"/>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7" name="Oval 12">
                <a:extLst>
                  <a:ext uri="{FF2B5EF4-FFF2-40B4-BE49-F238E27FC236}">
                    <a16:creationId xmlns:a16="http://schemas.microsoft.com/office/drawing/2014/main" id="{BD5C1F6E-5460-8444-62A5-4AA6830A1028}"/>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888" name="Group 887">
            <a:extLst>
              <a:ext uri="{FF2B5EF4-FFF2-40B4-BE49-F238E27FC236}">
                <a16:creationId xmlns:a16="http://schemas.microsoft.com/office/drawing/2014/main" id="{EFE0D716-329E-C9CD-BC52-DA38A76201E5}"/>
              </a:ext>
            </a:extLst>
          </p:cNvPr>
          <p:cNvGrpSpPr/>
          <p:nvPr/>
        </p:nvGrpSpPr>
        <p:grpSpPr>
          <a:xfrm>
            <a:off x="10548964" y="2569628"/>
            <a:ext cx="1332445" cy="2084696"/>
            <a:chOff x="10548964" y="2569628"/>
            <a:chExt cx="1332445" cy="2084696"/>
          </a:xfrm>
        </p:grpSpPr>
        <p:grpSp>
          <p:nvGrpSpPr>
            <p:cNvPr id="889" name="Group 888">
              <a:extLst>
                <a:ext uri="{FF2B5EF4-FFF2-40B4-BE49-F238E27FC236}">
                  <a16:creationId xmlns:a16="http://schemas.microsoft.com/office/drawing/2014/main" id="{6108AD6F-E497-A96B-E18C-3ECAEF23E0B0}"/>
                </a:ext>
              </a:extLst>
            </p:cNvPr>
            <p:cNvGrpSpPr/>
            <p:nvPr/>
          </p:nvGrpSpPr>
          <p:grpSpPr>
            <a:xfrm>
              <a:off x="10648282" y="4457475"/>
              <a:ext cx="1175080" cy="196849"/>
              <a:chOff x="10648282" y="4457475"/>
              <a:chExt cx="1175080" cy="196849"/>
            </a:xfrm>
          </p:grpSpPr>
          <p:sp>
            <p:nvSpPr>
              <p:cNvPr id="910" name="Rectangle 909">
                <a:hlinkClick r:id="rId111" tooltip="Defender for Identity  is a cloud-based security solution that leverages your on-premises Active Directory signals to identify, detect, and investigate advanced threats, compromised identities, and malicious insider actions directed at your organization."/>
                <a:extLst>
                  <a:ext uri="{FF2B5EF4-FFF2-40B4-BE49-F238E27FC236}">
                    <a16:creationId xmlns:a16="http://schemas.microsoft.com/office/drawing/2014/main" id="{9C6ECE3E-F577-76E0-98CA-DAB0E65B9DE7}"/>
                  </a:ext>
                </a:extLst>
              </p:cNvPr>
              <p:cNvSpPr/>
              <p:nvPr/>
            </p:nvSpPr>
            <p:spPr>
              <a:xfrm>
                <a:off x="10774685" y="4457475"/>
                <a:ext cx="1048677" cy="196849"/>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sp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Defender for Identity</a:t>
                </a:r>
              </a:p>
            </p:txBody>
          </p:sp>
          <p:cxnSp>
            <p:nvCxnSpPr>
              <p:cNvPr id="911" name="Straight Connector 910">
                <a:extLst>
                  <a:ext uri="{FF2B5EF4-FFF2-40B4-BE49-F238E27FC236}">
                    <a16:creationId xmlns:a16="http://schemas.microsoft.com/office/drawing/2014/main" id="{764F7223-A35E-D97B-2CAE-4E420E2B3E9F}"/>
                  </a:ext>
                </a:extLst>
              </p:cNvPr>
              <p:cNvCxnSpPr>
                <a:cxnSpLocks/>
              </p:cNvCxnSpPr>
              <p:nvPr/>
            </p:nvCxnSpPr>
            <p:spPr>
              <a:xfrm flipH="1">
                <a:off x="10648282" y="4536214"/>
                <a:ext cx="135776" cy="0"/>
              </a:xfrm>
              <a:prstGeom prst="line">
                <a:avLst/>
              </a:prstGeom>
              <a:ln w="19050">
                <a:solidFill>
                  <a:schemeClr val="tx1"/>
                </a:solidFill>
                <a:prstDash val="solid"/>
                <a:headEnd type="none"/>
                <a:tailEnd type="triangle" w="sm" len="med"/>
              </a:ln>
            </p:spPr>
            <p:style>
              <a:lnRef idx="1">
                <a:schemeClr val="accent1"/>
              </a:lnRef>
              <a:fillRef idx="0">
                <a:schemeClr val="accent1"/>
              </a:fillRef>
              <a:effectRef idx="0">
                <a:schemeClr val="accent1"/>
              </a:effectRef>
              <a:fontRef idx="minor">
                <a:schemeClr val="tx1"/>
              </a:fontRef>
            </p:style>
          </p:cxnSp>
        </p:grpSp>
        <p:sp>
          <p:nvSpPr>
            <p:cNvPr id="890" name="Rectangle 889">
              <a:hlinkClick r:id="rId112"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96BAF619-03FB-1583-2BC6-8692A1AD4668}"/>
                </a:ext>
              </a:extLst>
            </p:cNvPr>
            <p:cNvSpPr/>
            <p:nvPr/>
          </p:nvSpPr>
          <p:spPr>
            <a:xfrm>
              <a:off x="10548964" y="3781452"/>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891" name="Freeform 113">
              <a:extLst>
                <a:ext uri="{FF2B5EF4-FFF2-40B4-BE49-F238E27FC236}">
                  <a16:creationId xmlns:a16="http://schemas.microsoft.com/office/drawing/2014/main" id="{99FAC29C-A8DB-F8E2-2AD4-1F95C66E40FB}"/>
                </a:ext>
              </a:extLst>
            </p:cNvPr>
            <p:cNvSpPr>
              <a:spLocks noChangeAspect="1" noEditPoints="1"/>
            </p:cNvSpPr>
            <p:nvPr/>
          </p:nvSpPr>
          <p:spPr bwMode="black">
            <a:xfrm>
              <a:off x="10616427" y="3839664"/>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2" name="Rectangle 891">
              <a:hlinkClick r:id="rId113"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40DCB3C5-3E11-0CB2-CFD3-289DEED4AC3A}"/>
                </a:ext>
              </a:extLst>
            </p:cNvPr>
            <p:cNvSpPr/>
            <p:nvPr/>
          </p:nvSpPr>
          <p:spPr>
            <a:xfrm>
              <a:off x="10548964" y="3225812"/>
              <a:ext cx="1293608" cy="557870"/>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3" name="Rectangle 892">
              <a:extLst>
                <a:ext uri="{FF2B5EF4-FFF2-40B4-BE49-F238E27FC236}">
                  <a16:creationId xmlns:a16="http://schemas.microsoft.com/office/drawing/2014/main" id="{569812BC-38C3-0487-A95B-D145E6772CBF}"/>
                </a:ext>
              </a:extLst>
            </p:cNvPr>
            <p:cNvSpPr/>
            <p:nvPr/>
          </p:nvSpPr>
          <p:spPr>
            <a:xfrm>
              <a:off x="10548964" y="4174695"/>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4" tooltip="Azure AD business-to-business (B2B) collaboration enables working with users in other organizations. Enabling this scenario reduces risk by moving partner accounts (and risk) out of your enterprise directory(ies)."/>
                </a:rPr>
                <a:t>B2B</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&amp;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5" tooltip="Azure AD B2C is an identity management service that enables you to customize &amp; control how customers sign up, sign in, and manage profiles for your apps. Enabling this scenario reduces risk by moving customer accounts out of your enterprise directory(ies)."/>
                </a:rPr>
                <a:t>B2C</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4" name="Rectangle 893">
              <a:hlinkClick r:id="rId113"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041F663E-167F-ED8D-0809-7E1B819FED15}"/>
                </a:ext>
              </a:extLst>
            </p:cNvPr>
            <p:cNvSpPr/>
            <p:nvPr/>
          </p:nvSpPr>
          <p:spPr>
            <a:xfrm>
              <a:off x="10707826" y="3198438"/>
              <a:ext cx="1173583" cy="5103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95" name="Group 894">
              <a:extLst>
                <a:ext uri="{FF2B5EF4-FFF2-40B4-BE49-F238E27FC236}">
                  <a16:creationId xmlns:a16="http://schemas.microsoft.com/office/drawing/2014/main" id="{648B78AC-DE28-8ABE-CA30-259767D75ABB}"/>
                </a:ext>
              </a:extLst>
            </p:cNvPr>
            <p:cNvGrpSpPr/>
            <p:nvPr/>
          </p:nvGrpSpPr>
          <p:grpSpPr>
            <a:xfrm flipV="1">
              <a:off x="10861166" y="3698908"/>
              <a:ext cx="126960" cy="30766"/>
              <a:chOff x="6648232" y="3041841"/>
              <a:chExt cx="188672" cy="45719"/>
            </a:xfrm>
          </p:grpSpPr>
          <p:sp>
            <p:nvSpPr>
              <p:cNvPr id="907" name="Oval 906">
                <a:extLst>
                  <a:ext uri="{FF2B5EF4-FFF2-40B4-BE49-F238E27FC236}">
                    <a16:creationId xmlns:a16="http://schemas.microsoft.com/office/drawing/2014/main" id="{1A87F66D-D33F-79E8-EAA9-93E76E34E752}"/>
                  </a:ext>
                </a:extLst>
              </p:cNvPr>
              <p:cNvSpPr/>
              <p:nvPr/>
            </p:nvSpPr>
            <p:spPr bwMode="auto">
              <a:xfrm>
                <a:off x="6648232"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8" name="Oval 907">
                <a:extLst>
                  <a:ext uri="{FF2B5EF4-FFF2-40B4-BE49-F238E27FC236}">
                    <a16:creationId xmlns:a16="http://schemas.microsoft.com/office/drawing/2014/main" id="{09B3F794-5106-62FB-D4F1-F159BE87ECA9}"/>
                  </a:ext>
                </a:extLst>
              </p:cNvPr>
              <p:cNvSpPr/>
              <p:nvPr/>
            </p:nvSpPr>
            <p:spPr bwMode="auto">
              <a:xfrm>
                <a:off x="6719708"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9" name="Oval 908">
                <a:extLst>
                  <a:ext uri="{FF2B5EF4-FFF2-40B4-BE49-F238E27FC236}">
                    <a16:creationId xmlns:a16="http://schemas.microsoft.com/office/drawing/2014/main" id="{F8E5413D-2822-862D-88F9-CC24CB141F7C}"/>
                  </a:ext>
                </a:extLst>
              </p:cNvPr>
              <p:cNvSpPr/>
              <p:nvPr/>
            </p:nvSpPr>
            <p:spPr bwMode="auto">
              <a:xfrm>
                <a:off x="6791184"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6" name="Rectangle 895">
              <a:hlinkClick r:id="rId116"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4FB38303-DDAE-76DB-67D9-135E2E0159CD}"/>
                </a:ext>
              </a:extLst>
            </p:cNvPr>
            <p:cNvSpPr/>
            <p:nvPr/>
          </p:nvSpPr>
          <p:spPr>
            <a:xfrm>
              <a:off x="10548964" y="2569628"/>
              <a:ext cx="1295428" cy="664906"/>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&amp; MFA</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897" name="Picture 896">
              <a:extLst>
                <a:ext uri="{FF2B5EF4-FFF2-40B4-BE49-F238E27FC236}">
                  <a16:creationId xmlns:a16="http://schemas.microsoft.com/office/drawing/2014/main" id="{690D4E50-3E3C-CC93-4C08-CF422D1F2C0B}"/>
                </a:ext>
              </a:extLst>
            </p:cNvPr>
            <p:cNvPicPr>
              <a:picLocks noChangeAspect="1"/>
            </p:cNvPicPr>
            <p:nvPr/>
          </p:nvPicPr>
          <p:blipFill rotWithShape="1">
            <a:blip r:embed="rId11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50387" y="2773266"/>
              <a:ext cx="118558" cy="110976"/>
            </a:xfrm>
            <a:prstGeom prst="rect">
              <a:avLst/>
            </a:prstGeom>
          </p:spPr>
        </p:pic>
        <p:sp>
          <p:nvSpPr>
            <p:cNvPr id="898" name="Rectangle 897">
              <a:hlinkClick r:id="rId118" tooltip="Authenticator App allows you to sign into your personal Microsoft account without a password. For security, you’ll use a fingerprint, face recognition, or a PIN."/>
              <a:extLst>
                <a:ext uri="{FF2B5EF4-FFF2-40B4-BE49-F238E27FC236}">
                  <a16:creationId xmlns:a16="http://schemas.microsoft.com/office/drawing/2014/main" id="{5A8373E1-DFDA-61D7-BBEC-C2774DC967DD}"/>
                </a:ext>
              </a:extLst>
            </p:cNvPr>
            <p:cNvSpPr/>
            <p:nvPr/>
          </p:nvSpPr>
          <p:spPr>
            <a:xfrm>
              <a:off x="10707826" y="2912741"/>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Authenticator App </a:t>
              </a:r>
            </a:p>
          </p:txBody>
        </p:sp>
        <p:pic>
          <p:nvPicPr>
            <p:cNvPr id="899" name="Picture 195" descr="Multi-Factor Authentication.png">
              <a:extLst>
                <a:ext uri="{FF2B5EF4-FFF2-40B4-BE49-F238E27FC236}">
                  <a16:creationId xmlns:a16="http://schemas.microsoft.com/office/drawing/2014/main" id="{DDBE8225-87F3-48A5-8B73-34DF1F3C573E}"/>
                </a:ext>
              </a:extLst>
            </p:cNvPr>
            <p:cNvPicPr>
              <a:picLocks noChangeAspect="1"/>
            </p:cNvPicPr>
            <p:nvPr/>
          </p:nvPicPr>
          <p:blipFill>
            <a:blip r:embed="rId119">
              <a:extLst>
                <a:ext uri="{28A0092B-C50C-407E-A947-70E740481C1C}">
                  <a14:useLocalDpi xmlns:a14="http://schemas.microsoft.com/office/drawing/2010/main" val="0"/>
                </a:ext>
              </a:extLst>
            </a:blip>
            <a:srcRect/>
            <a:stretch>
              <a:fillRect/>
            </a:stretch>
          </p:blipFill>
          <p:spPr bwMode="auto">
            <a:xfrm>
              <a:off x="10762734" y="2926592"/>
              <a:ext cx="126290" cy="11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0" name="Rectangle 899">
              <a:hlinkClick r:id="rId120" tooltip="Windows Hello for Business 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A288C2EA-84CD-12FE-2671-8858D3B28735}"/>
                </a:ext>
              </a:extLst>
            </p:cNvPr>
            <p:cNvSpPr/>
            <p:nvPr/>
          </p:nvSpPr>
          <p:spPr>
            <a:xfrm>
              <a:off x="10707827" y="2747070"/>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sp>
          <p:nvSpPr>
            <p:cNvPr id="901" name="Rectangle 900">
              <a:hlinkClick r:id="rId121" tooltip="Azure AD ID Governance allows you to balance your organization's need for security and employee productivity with the right processes and visibility. You get capabilities to ensure that the right people have the right access to the right resources."/>
              <a:extLst>
                <a:ext uri="{FF2B5EF4-FFF2-40B4-BE49-F238E27FC236}">
                  <a16:creationId xmlns:a16="http://schemas.microsoft.com/office/drawing/2014/main" id="{873F098C-5171-636B-7532-6227A9F7D163}"/>
                </a:ext>
              </a:extLst>
            </p:cNvPr>
            <p:cNvSpPr/>
            <p:nvPr/>
          </p:nvSpPr>
          <p:spPr>
            <a:xfrm>
              <a:off x="10548964" y="3978073"/>
              <a:ext cx="1295428" cy="198851"/>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Governance</a:t>
              </a:r>
            </a:p>
          </p:txBody>
        </p:sp>
        <p:pic>
          <p:nvPicPr>
            <p:cNvPr id="902" name="Graphic 901">
              <a:extLst>
                <a:ext uri="{FF2B5EF4-FFF2-40B4-BE49-F238E27FC236}">
                  <a16:creationId xmlns:a16="http://schemas.microsoft.com/office/drawing/2014/main" id="{B671AE86-14F3-444B-4F51-66D2508F226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8177" y="3254738"/>
              <a:ext cx="164018" cy="164018"/>
            </a:xfrm>
            <a:prstGeom prst="rect">
              <a:avLst/>
            </a:prstGeom>
          </p:spPr>
        </p:pic>
        <p:pic>
          <p:nvPicPr>
            <p:cNvPr id="903" name="Graphic 902">
              <a:extLst>
                <a:ext uri="{FF2B5EF4-FFF2-40B4-BE49-F238E27FC236}">
                  <a16:creationId xmlns:a16="http://schemas.microsoft.com/office/drawing/2014/main" id="{FCB319A0-E4EA-A6BE-E598-49DAFAC36D7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6623" y="4186131"/>
              <a:ext cx="164018" cy="164018"/>
            </a:xfrm>
            <a:prstGeom prst="rect">
              <a:avLst/>
            </a:prstGeom>
          </p:spPr>
        </p:pic>
        <p:pic>
          <p:nvPicPr>
            <p:cNvPr id="904" name="Graphic 903">
              <a:extLst>
                <a:ext uri="{FF2B5EF4-FFF2-40B4-BE49-F238E27FC236}">
                  <a16:creationId xmlns:a16="http://schemas.microsoft.com/office/drawing/2014/main" id="{B760851F-2384-9193-DEBB-E632B35798E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8060" y="3991358"/>
              <a:ext cx="164018" cy="164018"/>
            </a:xfrm>
            <a:prstGeom prst="rect">
              <a:avLst/>
            </a:prstGeom>
          </p:spPr>
        </p:pic>
        <p:sp>
          <p:nvSpPr>
            <p:cNvPr id="905" name="Rectangle 904">
              <a:hlinkClick r:id="rId122" tooltip="Allows you to sign in to web-based applications with your Azure AD account using a FIDO2 security key."/>
              <a:extLst>
                <a:ext uri="{FF2B5EF4-FFF2-40B4-BE49-F238E27FC236}">
                  <a16:creationId xmlns:a16="http://schemas.microsoft.com/office/drawing/2014/main" id="{420D8CCA-5247-E2BD-C6B1-F50D185E394E}"/>
                </a:ext>
              </a:extLst>
            </p:cNvPr>
            <p:cNvSpPr/>
            <p:nvPr/>
          </p:nvSpPr>
          <p:spPr>
            <a:xfrm>
              <a:off x="10705046" y="3065293"/>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FIDO2 Keys</a:t>
              </a:r>
            </a:p>
          </p:txBody>
        </p:sp>
        <p:pic>
          <p:nvPicPr>
            <p:cNvPr id="906" name="Picture 2" descr="See the source image">
              <a:extLst>
                <a:ext uri="{FF2B5EF4-FFF2-40B4-BE49-F238E27FC236}">
                  <a16:creationId xmlns:a16="http://schemas.microsoft.com/office/drawing/2014/main" id="{AEE2C30B-3773-91FC-5E5D-75D0FC08995A}"/>
                </a:ext>
              </a:extLst>
            </p:cNvPr>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10722943" y="3085904"/>
              <a:ext cx="167348" cy="1029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2" name="Connector: Elbow 500">
            <a:extLst>
              <a:ext uri="{FF2B5EF4-FFF2-40B4-BE49-F238E27FC236}">
                <a16:creationId xmlns:a16="http://schemas.microsoft.com/office/drawing/2014/main" id="{5BDF7183-01A3-CA9A-37D1-0A7C1163CB28}"/>
              </a:ext>
            </a:extLst>
          </p:cNvPr>
          <p:cNvCxnSpPr>
            <a:cxnSpLocks/>
            <a:endCxn id="613" idx="2"/>
          </p:cNvCxnSpPr>
          <p:nvPr/>
        </p:nvCxnSpPr>
        <p:spPr>
          <a:xfrm rot="5400000" flipH="1" flipV="1">
            <a:off x="3481620" y="3667741"/>
            <a:ext cx="740952" cy="415870"/>
          </a:xfrm>
          <a:prstGeom prst="bentConnector5">
            <a:avLst>
              <a:gd name="adj1" fmla="val 105733"/>
              <a:gd name="adj2" fmla="val 99706"/>
              <a:gd name="adj3" fmla="val 10080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3" name="Group 912">
            <a:extLst>
              <a:ext uri="{FF2B5EF4-FFF2-40B4-BE49-F238E27FC236}">
                <a16:creationId xmlns:a16="http://schemas.microsoft.com/office/drawing/2014/main" id="{50012C88-EB66-0109-AA16-CD29B3E96869}"/>
              </a:ext>
            </a:extLst>
          </p:cNvPr>
          <p:cNvGrpSpPr/>
          <p:nvPr/>
        </p:nvGrpSpPr>
        <p:grpSpPr>
          <a:xfrm>
            <a:off x="4940299" y="3547430"/>
            <a:ext cx="370338" cy="327772"/>
            <a:chOff x="4723767" y="3080378"/>
            <a:chExt cx="439858" cy="389301"/>
          </a:xfrm>
        </p:grpSpPr>
        <p:pic>
          <p:nvPicPr>
            <p:cNvPr id="914" name="Picture 913">
              <a:extLst>
                <a:ext uri="{FF2B5EF4-FFF2-40B4-BE49-F238E27FC236}">
                  <a16:creationId xmlns:a16="http://schemas.microsoft.com/office/drawing/2014/main" id="{D301A312-4A1D-5728-FFD0-5160F28E8720}"/>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a:ln>
              <a:solidFill>
                <a:schemeClr val="bg1"/>
              </a:solidFill>
            </a:ln>
          </p:spPr>
        </p:pic>
        <p:grpSp>
          <p:nvGrpSpPr>
            <p:cNvPr id="915" name="Group 914">
              <a:extLst>
                <a:ext uri="{FF2B5EF4-FFF2-40B4-BE49-F238E27FC236}">
                  <a16:creationId xmlns:a16="http://schemas.microsoft.com/office/drawing/2014/main" id="{E950639F-2FAB-4C68-15F9-B18911A189EB}"/>
                </a:ext>
              </a:extLst>
            </p:cNvPr>
            <p:cNvGrpSpPr/>
            <p:nvPr/>
          </p:nvGrpSpPr>
          <p:grpSpPr>
            <a:xfrm>
              <a:off x="4723767" y="3080378"/>
              <a:ext cx="439858" cy="389301"/>
              <a:chOff x="3131835" y="4047725"/>
              <a:chExt cx="439858" cy="389301"/>
            </a:xfrm>
          </p:grpSpPr>
          <p:grpSp>
            <p:nvGrpSpPr>
              <p:cNvPr id="916" name="Group 915">
                <a:extLst>
                  <a:ext uri="{FF2B5EF4-FFF2-40B4-BE49-F238E27FC236}">
                    <a16:creationId xmlns:a16="http://schemas.microsoft.com/office/drawing/2014/main" id="{EF89F0F3-04BC-E008-0F75-BD6735AB9056}"/>
                  </a:ext>
                </a:extLst>
              </p:cNvPr>
              <p:cNvGrpSpPr/>
              <p:nvPr/>
            </p:nvGrpSpPr>
            <p:grpSpPr>
              <a:xfrm>
                <a:off x="3131835" y="4047725"/>
                <a:ext cx="182560" cy="348911"/>
                <a:chOff x="2136298" y="4226790"/>
                <a:chExt cx="196678" cy="375893"/>
              </a:xfrm>
            </p:grpSpPr>
            <p:sp>
              <p:nvSpPr>
                <p:cNvPr id="920" name="Rectangle 919">
                  <a:extLst>
                    <a:ext uri="{FF2B5EF4-FFF2-40B4-BE49-F238E27FC236}">
                      <a16:creationId xmlns:a16="http://schemas.microsoft.com/office/drawing/2014/main" id="{99113297-B023-2672-A48B-94DC1B063C20}"/>
                    </a:ext>
                  </a:extLst>
                </p:cNvPr>
                <p:cNvSpPr/>
                <p:nvPr/>
              </p:nvSpPr>
              <p:spPr bwMode="auto">
                <a:xfrm>
                  <a:off x="2138191" y="4226790"/>
                  <a:ext cx="194785" cy="375893"/>
                </a:xfrm>
                <a:prstGeom prst="rect">
                  <a:avLst/>
                </a:prstGeom>
                <a:solidFill>
                  <a:schemeClr val="tx1">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1" name="server">
                  <a:extLst>
                    <a:ext uri="{FF2B5EF4-FFF2-40B4-BE49-F238E27FC236}">
                      <a16:creationId xmlns:a16="http://schemas.microsoft.com/office/drawing/2014/main" id="{7F10E5BA-6D62-28DD-2EA2-0BCEE610E20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7" name="Oval 916">
                <a:extLst>
                  <a:ext uri="{FF2B5EF4-FFF2-40B4-BE49-F238E27FC236}">
                    <a16:creationId xmlns:a16="http://schemas.microsoft.com/office/drawing/2014/main" id="{882DA1A1-502E-D55F-2D26-5B8FA205562E}"/>
                  </a:ext>
                </a:extLst>
              </p:cNvPr>
              <p:cNvSpPr/>
              <p:nvPr/>
            </p:nvSpPr>
            <p:spPr bwMode="auto">
              <a:xfrm>
                <a:off x="3218521" y="4213899"/>
                <a:ext cx="223127" cy="22312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8" name="Picture 917">
                <a:extLst>
                  <a:ext uri="{FF2B5EF4-FFF2-40B4-BE49-F238E27FC236}">
                    <a16:creationId xmlns:a16="http://schemas.microsoft.com/office/drawing/2014/main" id="{D7DD7406-3084-E1C5-C433-B2EE9EF1914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a:ln>
                <a:solidFill>
                  <a:schemeClr val="bg1"/>
                </a:solidFill>
              </a:ln>
            </p:spPr>
          </p:pic>
          <p:sp>
            <p:nvSpPr>
              <p:cNvPr id="919" name="Freeform 6">
                <a:extLst>
                  <a:ext uri="{FF2B5EF4-FFF2-40B4-BE49-F238E27FC236}">
                    <a16:creationId xmlns:a16="http://schemas.microsoft.com/office/drawing/2014/main" id="{5F244782-AB8B-3F3B-DB5D-BAA80EA890C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solidFill>
                  <a:schemeClr val="tx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22" name="Group 921">
            <a:extLst>
              <a:ext uri="{FF2B5EF4-FFF2-40B4-BE49-F238E27FC236}">
                <a16:creationId xmlns:a16="http://schemas.microsoft.com/office/drawing/2014/main" id="{BA23A802-F54F-6CD8-1F2A-5076CB4F9BFC}"/>
              </a:ext>
            </a:extLst>
          </p:cNvPr>
          <p:cNvGrpSpPr/>
          <p:nvPr/>
        </p:nvGrpSpPr>
        <p:grpSpPr>
          <a:xfrm>
            <a:off x="2479889" y="3223015"/>
            <a:ext cx="1164272" cy="187645"/>
            <a:chOff x="2479889" y="3223015"/>
            <a:chExt cx="1164272" cy="187645"/>
          </a:xfrm>
        </p:grpSpPr>
        <p:sp>
          <p:nvSpPr>
            <p:cNvPr id="923" name="Rectangle 922">
              <a:extLst>
                <a:ext uri="{FF2B5EF4-FFF2-40B4-BE49-F238E27FC236}">
                  <a16:creationId xmlns:a16="http://schemas.microsoft.com/office/drawing/2014/main" id="{A1E25C93-1B8C-353E-24B0-A1020EB607C8}"/>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NGFW</a:t>
              </a:r>
            </a:p>
          </p:txBody>
        </p:sp>
        <p:pic>
          <p:nvPicPr>
            <p:cNvPr id="924" name="Graphic 923">
              <a:extLst>
                <a:ext uri="{FF2B5EF4-FFF2-40B4-BE49-F238E27FC236}">
                  <a16:creationId xmlns:a16="http://schemas.microsoft.com/office/drawing/2014/main" id="{19340EC4-5CD0-C422-3AA7-DDCE1B6B4BDF}"/>
                </a:ext>
              </a:extLst>
            </p:cNvPr>
            <p:cNvPicPr>
              <a:picLocks noChangeAspect="1"/>
            </p:cNvPicPr>
            <p:nvPr/>
          </p:nvPicPr>
          <p:blipFill>
            <a:blip r:embed="rId64">
              <a:extLst>
                <a:ext uri="{96DAC541-7B7A-43D3-8B79-37D633B846F1}">
                  <asvg:svgBlip xmlns:asvg="http://schemas.microsoft.com/office/drawing/2016/SVG/main" r:embed="rId124"/>
                </a:ext>
              </a:extLst>
            </a:blip>
            <a:stretch>
              <a:fillRect/>
            </a:stretch>
          </p:blipFill>
          <p:spPr>
            <a:xfrm>
              <a:off x="3412268" y="3248214"/>
              <a:ext cx="155363" cy="144264"/>
            </a:xfrm>
            <a:prstGeom prst="rect">
              <a:avLst/>
            </a:prstGeom>
          </p:spPr>
        </p:pic>
        <p:sp>
          <p:nvSpPr>
            <p:cNvPr id="925" name="Commitments_EC4D">
              <a:extLst>
                <a:ext uri="{FF2B5EF4-FFF2-40B4-BE49-F238E27FC236}">
                  <a16:creationId xmlns:a16="http://schemas.microsoft.com/office/drawing/2014/main" id="{7899486F-A4BB-E567-809E-557863BDAE14}"/>
                </a:ext>
              </a:extLst>
            </p:cNvPr>
            <p:cNvSpPr>
              <a:spLocks noChangeAspect="1" noEditPoints="1"/>
            </p:cNvSpPr>
            <p:nvPr/>
          </p:nvSpPr>
          <p:spPr bwMode="auto">
            <a:xfrm>
              <a:off x="2541886" y="327154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26" name="Group 925">
            <a:extLst>
              <a:ext uri="{FF2B5EF4-FFF2-40B4-BE49-F238E27FC236}">
                <a16:creationId xmlns:a16="http://schemas.microsoft.com/office/drawing/2014/main" id="{AAFCBD09-C550-CA2C-B5A5-1079139B511E}"/>
              </a:ext>
            </a:extLst>
          </p:cNvPr>
          <p:cNvGrpSpPr/>
          <p:nvPr/>
        </p:nvGrpSpPr>
        <p:grpSpPr>
          <a:xfrm>
            <a:off x="4093028" y="3938898"/>
            <a:ext cx="1057810" cy="241352"/>
            <a:chOff x="4155658" y="3909402"/>
            <a:chExt cx="1057810" cy="241352"/>
          </a:xfrm>
        </p:grpSpPr>
        <p:sp>
          <p:nvSpPr>
            <p:cNvPr id="927" name="Rectangle 926">
              <a:hlinkClick r:id="rId125"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C70217F6-C845-98D2-59F5-97B0D2BF9E1B}"/>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Express Route</a:t>
              </a:r>
            </a:p>
          </p:txBody>
        </p:sp>
        <p:pic>
          <p:nvPicPr>
            <p:cNvPr id="928" name="Picture 227">
              <a:extLst>
                <a:ext uri="{FF2B5EF4-FFF2-40B4-BE49-F238E27FC236}">
                  <a16:creationId xmlns:a16="http://schemas.microsoft.com/office/drawing/2014/main" id="{E49438BB-547C-BC0A-A703-5822FCEF7752}"/>
                </a:ext>
              </a:extLst>
            </p:cNvPr>
            <p:cNvPicPr>
              <a:picLocks noChangeAspect="1"/>
            </p:cNvPicPr>
            <p:nvPr/>
          </p:nvPicPr>
          <p:blipFill>
            <a:blip r:embed="rId126">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9" name="TextBox 550">
            <a:extLst>
              <a:ext uri="{FF2B5EF4-FFF2-40B4-BE49-F238E27FC236}">
                <a16:creationId xmlns:a16="http://schemas.microsoft.com/office/drawing/2014/main" id="{E09B38D5-551B-A204-68EA-C97F0E30C3D2}"/>
              </a:ext>
            </a:extLst>
          </p:cNvPr>
          <p:cNvSpPr txBox="1"/>
          <p:nvPr/>
        </p:nvSpPr>
        <p:spPr>
          <a:xfrm>
            <a:off x="5063521" y="2874825"/>
            <a:ext cx="124722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grpSp>
        <p:nvGrpSpPr>
          <p:cNvPr id="930" name="Group 929">
            <a:extLst>
              <a:ext uri="{FF2B5EF4-FFF2-40B4-BE49-F238E27FC236}">
                <a16:creationId xmlns:a16="http://schemas.microsoft.com/office/drawing/2014/main" id="{372B0F5E-F310-0EF9-29BF-985FDAB79647}"/>
              </a:ext>
            </a:extLst>
          </p:cNvPr>
          <p:cNvGrpSpPr/>
          <p:nvPr/>
        </p:nvGrpSpPr>
        <p:grpSpPr>
          <a:xfrm>
            <a:off x="4947501" y="3164751"/>
            <a:ext cx="1371209" cy="683351"/>
            <a:chOff x="4947501" y="3164751"/>
            <a:chExt cx="1371209" cy="683351"/>
          </a:xfrm>
        </p:grpSpPr>
        <p:sp>
          <p:nvSpPr>
            <p:cNvPr id="931" name="L-Shape 930">
              <a:hlinkClick r:id="rId1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F3D42526-8966-1F71-B77C-841FDE82CFB7}"/>
                </a:ext>
              </a:extLst>
            </p:cNvPr>
            <p:cNvSpPr/>
            <p:nvPr/>
          </p:nvSpPr>
          <p:spPr bwMode="auto">
            <a:xfrm flipH="1" flipV="1">
              <a:off x="5021982" y="3164751"/>
              <a:ext cx="1221616" cy="683351"/>
            </a:xfrm>
            <a:prstGeom prst="corner">
              <a:avLst>
                <a:gd name="adj1" fmla="val 38559"/>
                <a:gd name="adj2" fmla="val 121668"/>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5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932" name="TextBox 931">
              <a:extLst>
                <a:ext uri="{FF2B5EF4-FFF2-40B4-BE49-F238E27FC236}">
                  <a16:creationId xmlns:a16="http://schemas.microsoft.com/office/drawing/2014/main" id="{93E31398-1A05-BEDD-9279-899BB151F0B6}"/>
                </a:ext>
              </a:extLst>
            </p:cNvPr>
            <p:cNvSpPr txBox="1"/>
            <p:nvPr/>
          </p:nvSpPr>
          <p:spPr>
            <a:xfrm>
              <a:off x="4947501" y="3196090"/>
              <a:ext cx="1371209" cy="192199"/>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Azure Marketplace</a:t>
              </a:r>
              <a:endParaRPr kumimoji="0" lang="en-US" sz="2400" b="0" i="0" u="none" strike="noStrike" kern="1200" cap="none" spc="0" normalizeH="0" baseline="0" noProof="0">
                <a:ln>
                  <a:noFill/>
                </a:ln>
                <a:effectLst/>
                <a:uLnTx/>
                <a:uFillTx/>
                <a:latin typeface="Segoe UI"/>
                <a:ea typeface="+mn-ea"/>
                <a:cs typeface="+mn-cs"/>
              </a:endParaRPr>
            </a:p>
          </p:txBody>
        </p:sp>
        <p:grpSp>
          <p:nvGrpSpPr>
            <p:cNvPr id="933" name="Group 932">
              <a:extLst>
                <a:ext uri="{FF2B5EF4-FFF2-40B4-BE49-F238E27FC236}">
                  <a16:creationId xmlns:a16="http://schemas.microsoft.com/office/drawing/2014/main" id="{DA060437-F765-3F93-48DA-6194AEB132C6}"/>
                </a:ext>
              </a:extLst>
            </p:cNvPr>
            <p:cNvGrpSpPr/>
            <p:nvPr/>
          </p:nvGrpSpPr>
          <p:grpSpPr>
            <a:xfrm>
              <a:off x="5478090" y="3428019"/>
              <a:ext cx="704463" cy="408092"/>
              <a:chOff x="6109711" y="3090710"/>
              <a:chExt cx="627485" cy="363499"/>
            </a:xfrm>
          </p:grpSpPr>
          <p:pic>
            <p:nvPicPr>
              <p:cNvPr id="934" name="Picture 933">
                <a:extLst>
                  <a:ext uri="{FF2B5EF4-FFF2-40B4-BE49-F238E27FC236}">
                    <a16:creationId xmlns:a16="http://schemas.microsoft.com/office/drawing/2014/main" id="{09CC5095-8EC2-88EC-859C-0536B92BD368}"/>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935" name="Picture 934">
                <a:extLst>
                  <a:ext uri="{FF2B5EF4-FFF2-40B4-BE49-F238E27FC236}">
                    <a16:creationId xmlns:a16="http://schemas.microsoft.com/office/drawing/2014/main" id="{E6B3694C-1367-DF12-26E0-B24E3F752BBB}"/>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936" name="Picture 935">
                <a:extLst>
                  <a:ext uri="{FF2B5EF4-FFF2-40B4-BE49-F238E27FC236}">
                    <a16:creationId xmlns:a16="http://schemas.microsoft.com/office/drawing/2014/main" id="{C518816F-4A03-3CAB-3405-1FD52FEF56ED}"/>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937" name="Picture 936">
                <a:extLst>
                  <a:ext uri="{FF2B5EF4-FFF2-40B4-BE49-F238E27FC236}">
                    <a16:creationId xmlns:a16="http://schemas.microsoft.com/office/drawing/2014/main" id="{C17E9F8F-C5D3-B3B4-FF8C-4E2A98F4E930}"/>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938" name="Group 937">
                <a:extLst>
                  <a:ext uri="{FF2B5EF4-FFF2-40B4-BE49-F238E27FC236}">
                    <a16:creationId xmlns:a16="http://schemas.microsoft.com/office/drawing/2014/main" id="{91F89312-D9E9-CF61-9E60-468BBCBD1F5C}"/>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940" name="Oval 939">
                  <a:extLst>
                    <a:ext uri="{FF2B5EF4-FFF2-40B4-BE49-F238E27FC236}">
                      <a16:creationId xmlns:a16="http://schemas.microsoft.com/office/drawing/2014/main" id="{42D8D5FC-2DDD-403B-B247-69918D0244E2}"/>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941" name="Oval 940">
                  <a:extLst>
                    <a:ext uri="{FF2B5EF4-FFF2-40B4-BE49-F238E27FC236}">
                      <a16:creationId xmlns:a16="http://schemas.microsoft.com/office/drawing/2014/main" id="{A3ABBDF0-09D3-8C96-54B0-C64D3E08D374}"/>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942" name="Oval 941">
                  <a:extLst>
                    <a:ext uri="{FF2B5EF4-FFF2-40B4-BE49-F238E27FC236}">
                      <a16:creationId xmlns:a16="http://schemas.microsoft.com/office/drawing/2014/main" id="{EB37C95E-6540-4230-A750-39385B0480E6}"/>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grpSp>
          <p:pic>
            <p:nvPicPr>
              <p:cNvPr id="939" name="Picture 938">
                <a:extLst>
                  <a:ext uri="{FF2B5EF4-FFF2-40B4-BE49-F238E27FC236}">
                    <a16:creationId xmlns:a16="http://schemas.microsoft.com/office/drawing/2014/main" id="{F4D421D3-49E0-6078-11B7-995AF64602DF}"/>
                  </a:ext>
                </a:extLst>
              </p:cNvPr>
              <p:cNvPicPr>
                <a:picLocks noChangeAspect="1"/>
              </p:cNvPicPr>
              <p:nvPr/>
            </p:nvPicPr>
            <p:blipFill>
              <a:blip r:embed="rId1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grpSp>
        <p:nvGrpSpPr>
          <p:cNvPr id="943" name="Group 942">
            <a:extLst>
              <a:ext uri="{FF2B5EF4-FFF2-40B4-BE49-F238E27FC236}">
                <a16:creationId xmlns:a16="http://schemas.microsoft.com/office/drawing/2014/main" id="{0CB7A233-862D-D001-167D-4BDAFBF72861}"/>
              </a:ext>
            </a:extLst>
          </p:cNvPr>
          <p:cNvGrpSpPr/>
          <p:nvPr/>
        </p:nvGrpSpPr>
        <p:grpSpPr>
          <a:xfrm>
            <a:off x="2472457" y="3465786"/>
            <a:ext cx="833053" cy="512471"/>
            <a:chOff x="2144445" y="2975502"/>
            <a:chExt cx="879313" cy="512471"/>
          </a:xfrm>
        </p:grpSpPr>
        <p:sp>
          <p:nvSpPr>
            <p:cNvPr id="944" name="Rectangle 943">
              <a:extLst>
                <a:ext uri="{FF2B5EF4-FFF2-40B4-BE49-F238E27FC236}">
                  <a16:creationId xmlns:a16="http://schemas.microsoft.com/office/drawing/2014/main" id="{DD8A156A-2A9C-0B02-8FEF-E44C75CE7151}"/>
                </a:ext>
              </a:extLst>
            </p:cNvPr>
            <p:cNvSpPr/>
            <p:nvPr/>
          </p:nvSpPr>
          <p:spPr>
            <a:xfrm>
              <a:off x="2144445" y="3350115"/>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Proxy</a:t>
              </a:r>
            </a:p>
          </p:txBody>
        </p:sp>
        <p:sp>
          <p:nvSpPr>
            <p:cNvPr id="945" name="Rectangle 944">
              <a:extLst>
                <a:ext uri="{FF2B5EF4-FFF2-40B4-BE49-F238E27FC236}">
                  <a16:creationId xmlns:a16="http://schemas.microsoft.com/office/drawing/2014/main" id="{2F09E47E-16C2-9E37-63F2-019AC2581264}"/>
                </a:ext>
              </a:extLst>
            </p:cNvPr>
            <p:cNvSpPr/>
            <p:nvPr/>
          </p:nvSpPr>
          <p:spPr>
            <a:xfrm>
              <a:off x="2144446" y="297550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Edge DLP</a:t>
              </a:r>
            </a:p>
          </p:txBody>
        </p:sp>
        <p:sp>
          <p:nvSpPr>
            <p:cNvPr id="946" name="Rectangle 945">
              <a:extLst>
                <a:ext uri="{FF2B5EF4-FFF2-40B4-BE49-F238E27FC236}">
                  <a16:creationId xmlns:a16="http://schemas.microsoft.com/office/drawing/2014/main" id="{92E8084B-12AF-8FFD-AC76-4E6E35B8F069}"/>
                </a:ext>
              </a:extLst>
            </p:cNvPr>
            <p:cNvSpPr/>
            <p:nvPr/>
          </p:nvSpPr>
          <p:spPr>
            <a:xfrm>
              <a:off x="2144446" y="316213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IPS/IDS</a:t>
              </a:r>
            </a:p>
          </p:txBody>
        </p:sp>
        <p:sp>
          <p:nvSpPr>
            <p:cNvPr id="947" name="Commitments_EC4D">
              <a:extLst>
                <a:ext uri="{FF2B5EF4-FFF2-40B4-BE49-F238E27FC236}">
                  <a16:creationId xmlns:a16="http://schemas.microsoft.com/office/drawing/2014/main" id="{F69AF295-24E4-621A-DD44-4AAFA64C45DD}"/>
                </a:ext>
              </a:extLst>
            </p:cNvPr>
            <p:cNvSpPr>
              <a:spLocks noChangeAspect="1" noEditPoints="1"/>
            </p:cNvSpPr>
            <p:nvPr/>
          </p:nvSpPr>
          <p:spPr bwMode="auto">
            <a:xfrm>
              <a:off x="2223657" y="2994105"/>
              <a:ext cx="117028" cy="948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8" name="Commitments_EC4D">
              <a:extLst>
                <a:ext uri="{FF2B5EF4-FFF2-40B4-BE49-F238E27FC236}">
                  <a16:creationId xmlns:a16="http://schemas.microsoft.com/office/drawing/2014/main" id="{D10801C3-BF03-35AE-9E00-6E64C3E12C5D}"/>
                </a:ext>
              </a:extLst>
            </p:cNvPr>
            <p:cNvSpPr>
              <a:spLocks noChangeAspect="1" noEditPoints="1"/>
            </p:cNvSpPr>
            <p:nvPr/>
          </p:nvSpPr>
          <p:spPr bwMode="auto">
            <a:xfrm>
              <a:off x="2210247" y="3193361"/>
              <a:ext cx="117028" cy="8945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9" name="Commitments_EC4D">
              <a:extLst>
                <a:ext uri="{FF2B5EF4-FFF2-40B4-BE49-F238E27FC236}">
                  <a16:creationId xmlns:a16="http://schemas.microsoft.com/office/drawing/2014/main" id="{0762ED06-6751-5DC6-CB26-40286C3FF65C}"/>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50" name="Group 949">
            <a:extLst>
              <a:ext uri="{FF2B5EF4-FFF2-40B4-BE49-F238E27FC236}">
                <a16:creationId xmlns:a16="http://schemas.microsoft.com/office/drawing/2014/main" id="{13B93362-F3E1-721C-91C5-594958E34D87}"/>
              </a:ext>
            </a:extLst>
          </p:cNvPr>
          <p:cNvGrpSpPr/>
          <p:nvPr/>
        </p:nvGrpSpPr>
        <p:grpSpPr>
          <a:xfrm>
            <a:off x="2357272" y="4593403"/>
            <a:ext cx="1017153" cy="175683"/>
            <a:chOff x="2357272" y="4593403"/>
            <a:chExt cx="1017153" cy="175683"/>
          </a:xfrm>
        </p:grpSpPr>
        <p:sp>
          <p:nvSpPr>
            <p:cNvPr id="951" name="Rectangle 950">
              <a:hlinkClick r:id="rId13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94F6C735-BB35-828B-4CFD-D6741645CB34}"/>
                </a:ext>
              </a:extLst>
            </p:cNvPr>
            <p:cNvSpPr/>
            <p:nvPr/>
          </p:nvSpPr>
          <p:spPr>
            <a:xfrm>
              <a:off x="2357272" y="4593403"/>
              <a:ext cx="1017153"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Stack</a:t>
              </a:r>
            </a:p>
          </p:txBody>
        </p:sp>
        <p:pic>
          <p:nvPicPr>
            <p:cNvPr id="952" name="Picture 951">
              <a:extLst>
                <a:ext uri="{FF2B5EF4-FFF2-40B4-BE49-F238E27FC236}">
                  <a16:creationId xmlns:a16="http://schemas.microsoft.com/office/drawing/2014/main" id="{8884DA45-48F1-3698-F7A9-6D04CD681AEE}"/>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2864" y="4625084"/>
              <a:ext cx="150932" cy="112545"/>
            </a:xfrm>
            <a:prstGeom prst="rect">
              <a:avLst/>
            </a:prstGeom>
          </p:spPr>
        </p:pic>
      </p:grpSp>
      <p:grpSp>
        <p:nvGrpSpPr>
          <p:cNvPr id="953" name="Group 952">
            <a:extLst>
              <a:ext uri="{FF2B5EF4-FFF2-40B4-BE49-F238E27FC236}">
                <a16:creationId xmlns:a16="http://schemas.microsoft.com/office/drawing/2014/main" id="{1837224C-3D1A-C136-D5DF-7F54A79385FB}"/>
              </a:ext>
            </a:extLst>
          </p:cNvPr>
          <p:cNvGrpSpPr/>
          <p:nvPr/>
        </p:nvGrpSpPr>
        <p:grpSpPr>
          <a:xfrm>
            <a:off x="2123430" y="3828285"/>
            <a:ext cx="1187138" cy="284878"/>
            <a:chOff x="2123430" y="3828285"/>
            <a:chExt cx="1187138" cy="284878"/>
          </a:xfrm>
        </p:grpSpPr>
        <p:sp>
          <p:nvSpPr>
            <p:cNvPr id="954" name="Rectangle 953">
              <a:hlinkClick r:id="rId134"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91DCF404-92FC-54FB-E1C3-B47D11F45749}"/>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955" name="Picture 954">
              <a:extLst>
                <a:ext uri="{FF2B5EF4-FFF2-40B4-BE49-F238E27FC236}">
                  <a16:creationId xmlns:a16="http://schemas.microsoft.com/office/drawing/2014/main" id="{124A231C-A2EA-6B5E-6067-50A41CAEE5D5}"/>
                </a:ext>
              </a:extLst>
            </p:cNvPr>
            <p:cNvPicPr>
              <a:picLocks noChangeAspect="1"/>
            </p:cNvPicPr>
            <p:nvPr/>
          </p:nvPicPr>
          <p:blipFill>
            <a:blip r:embed="rId26">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sp>
        <p:nvSpPr>
          <p:cNvPr id="956" name="Rectangle 955">
            <a:extLst>
              <a:ext uri="{FF2B5EF4-FFF2-40B4-BE49-F238E27FC236}">
                <a16:creationId xmlns:a16="http://schemas.microsoft.com/office/drawing/2014/main" id="{481CC721-5E60-E564-947C-06C59B7B5089}"/>
              </a:ext>
            </a:extLst>
          </p:cNvPr>
          <p:cNvSpPr/>
          <p:nvPr/>
        </p:nvSpPr>
        <p:spPr>
          <a:xfrm>
            <a:off x="6443622" y="1152404"/>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Security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5" tooltip="Microsoft Security Documentation site with consolidated view of security resources across Microsoft">
                  <a:extLst>
                    <a:ext uri="{A12FA001-AC4F-418D-AE19-62706E023703}">
                      <ahyp:hlinkClr xmlns:ahyp="http://schemas.microsoft.com/office/drawing/2018/hyperlinkcolor" val="tx"/>
                    </a:ext>
                  </a:extLst>
                </a:hlinkClick>
              </a:rPr>
              <a:t>Security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5" tooltip="Technical guidance to help security professionals build and implement cybersecurity strategy, architecture, prioritized roadmaps, best practices, getting started guides, and more. ">
                  <a:extLst>
                    <a:ext uri="{A12FA001-AC4F-418D-AE19-62706E023703}">
                      <ahyp:hlinkClr xmlns:ahyp="http://schemas.microsoft.com/office/drawing/2018/hyperlinkcolor" val="tx"/>
                    </a:ext>
                  </a:extLst>
                </a:hlinkClick>
              </a:rPr>
              <a:t>Documentation</a:t>
            </a:r>
            <a:endPar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6" tooltip="Clear actionable guidance for security related decisions to help you increase security posture, reduce risk, and accelerate deployment of secure cloud solutions. ">
                  <a:extLst>
                    <a:ext uri="{A12FA001-AC4F-418D-AE19-62706E023703}">
                      <ahyp:hlinkClr xmlns:ahyp="http://schemas.microsoft.com/office/drawing/2018/hyperlinkcolor" val="tx"/>
                    </a:ext>
                  </a:extLst>
                </a:hlinkClick>
              </a:rPr>
              <a:t>Microsoft Best Practices</a:t>
            </a:r>
            <a:endPar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6" tooltip="The Securing Privileged Access (SPA) roadmap guides you through the fastest and most effective way to mitigate credential theft and other attacks to privileged accounts. ">
                <a:extLst>
                  <a:ext uri="{A12FA001-AC4F-418D-AE19-62706E023703}">
                    <ahyp:hlinkClr xmlns:ahyp="http://schemas.microsoft.com/office/drawing/2018/hyperlinkcolor" val="tx"/>
                  </a:ext>
                </a:extLst>
              </a:hlinkClick>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Security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7" tooltip="Top Azure security best practices Microsoft recommends based on lessons learned across customers and our own environments.">
                  <a:extLst>
                    <a:ext uri="{A12FA001-AC4F-418D-AE19-62706E023703}">
                      <ahyp:hlinkClr xmlns:ahyp="http://schemas.microsoft.com/office/drawing/2018/hyperlinkcolor" val="tx"/>
                    </a:ext>
                  </a:extLst>
                </a:hlinkClick>
              </a:rPr>
              <a:t>Top 10</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b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8" tooltip="The Azure Security Benchmark (ASB) provides prescriptive best practices and recommendations to help improve the security of workloads, data, and services on Azure.">
                  <a:extLst>
                    <a:ext uri="{A12FA001-AC4F-418D-AE19-62706E023703}">
                      <ahyp:hlinkClr xmlns:ahyp="http://schemas.microsoft.com/office/drawing/2018/hyperlinkcolor" val="tx"/>
                    </a:ext>
                  </a:extLst>
                </a:hlinkClick>
              </a:rPr>
              <a:t>Benchmarks</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39" tooltip="The Cloud Adoption Framework (CAF) Security guidance provides lessons learned and methodologies to shape security strategy, roles, architecture, and more for your cloud adoption. ">
                  <a:extLst>
                    <a:ext uri="{A12FA001-AC4F-418D-AE19-62706E023703}">
                      <ahyp:hlinkClr xmlns:ahyp="http://schemas.microsoft.com/office/drawing/2018/hyperlinkcolor" val="tx"/>
                    </a:ext>
                  </a:extLst>
                </a:hlinkClick>
              </a:rPr>
              <a:t>CAF</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hlinkClick r:id="rId140" tooltip="The Well Architected Framework (CAF) security guidance provides guidance and lessons learned for securing workloads and applications. ">
                  <a:extLst>
                    <a:ext uri="{A12FA001-AC4F-418D-AE19-62706E023703}">
                      <ahyp:hlinkClr xmlns:ahyp="http://schemas.microsoft.com/office/drawing/2018/hyperlinkcolor" val="tx"/>
                    </a:ext>
                  </a:extLst>
                </a:hlinkClick>
              </a:rPr>
              <a:t>WAF</a:t>
            </a: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p>
        </p:txBody>
      </p:sp>
      <p:grpSp>
        <p:nvGrpSpPr>
          <p:cNvPr id="957" name="Group 956">
            <a:extLst>
              <a:ext uri="{FF2B5EF4-FFF2-40B4-BE49-F238E27FC236}">
                <a16:creationId xmlns:a16="http://schemas.microsoft.com/office/drawing/2014/main" id="{86E58EC6-3ADB-26BA-EC46-586516663708}"/>
              </a:ext>
            </a:extLst>
          </p:cNvPr>
          <p:cNvGrpSpPr/>
          <p:nvPr/>
        </p:nvGrpSpPr>
        <p:grpSpPr>
          <a:xfrm>
            <a:off x="6813731" y="4750846"/>
            <a:ext cx="1332140" cy="153063"/>
            <a:chOff x="6813731" y="4750846"/>
            <a:chExt cx="1332140" cy="153063"/>
          </a:xfrm>
        </p:grpSpPr>
        <p:sp>
          <p:nvSpPr>
            <p:cNvPr id="958" name="Rectangle 957">
              <a:hlinkClick r:id="rId141" tooltip="Azure offers hundreds of services to help organizations meet security and productivity objectives"/>
              <a:extLst>
                <a:ext uri="{FF2B5EF4-FFF2-40B4-BE49-F238E27FC236}">
                  <a16:creationId xmlns:a16="http://schemas.microsoft.com/office/drawing/2014/main" id="{3846EA11-D09A-11EC-976E-A387088D113D}"/>
                </a:ext>
              </a:extLst>
            </p:cNvPr>
            <p:cNvSpPr/>
            <p:nvPr/>
          </p:nvSpPr>
          <p:spPr>
            <a:xfrm>
              <a:off x="6813731" y="4750846"/>
              <a:ext cx="1332140" cy="15306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Security &amp; Other Services</a:t>
              </a:r>
            </a:p>
          </p:txBody>
        </p:sp>
        <p:grpSp>
          <p:nvGrpSpPr>
            <p:cNvPr id="959" name="Group 958">
              <a:extLst>
                <a:ext uri="{FF2B5EF4-FFF2-40B4-BE49-F238E27FC236}">
                  <a16:creationId xmlns:a16="http://schemas.microsoft.com/office/drawing/2014/main" id="{B6637E3A-682F-6349-1405-E6E0DEFDDA57}"/>
                </a:ext>
              </a:extLst>
            </p:cNvPr>
            <p:cNvGrpSpPr/>
            <p:nvPr/>
          </p:nvGrpSpPr>
          <p:grpSpPr>
            <a:xfrm>
              <a:off x="6885357" y="4817123"/>
              <a:ext cx="105570" cy="25583"/>
              <a:chOff x="6660452" y="3094221"/>
              <a:chExt cx="188672" cy="45719"/>
            </a:xfrm>
          </p:grpSpPr>
          <p:sp>
            <p:nvSpPr>
              <p:cNvPr id="960" name="Oval 959">
                <a:extLst>
                  <a:ext uri="{FF2B5EF4-FFF2-40B4-BE49-F238E27FC236}">
                    <a16:creationId xmlns:a16="http://schemas.microsoft.com/office/drawing/2014/main" id="{CFF5776F-E312-65A3-2510-2651D98A7C6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1" name="Oval 960">
                <a:extLst>
                  <a:ext uri="{FF2B5EF4-FFF2-40B4-BE49-F238E27FC236}">
                    <a16:creationId xmlns:a16="http://schemas.microsoft.com/office/drawing/2014/main" id="{361DE5BE-4A48-1FCE-7A9C-5BA7A57D477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2" name="Oval 961">
                <a:extLst>
                  <a:ext uri="{FF2B5EF4-FFF2-40B4-BE49-F238E27FC236}">
                    <a16:creationId xmlns:a16="http://schemas.microsoft.com/office/drawing/2014/main" id="{C677CCE0-8DD8-9F4A-417B-B4CE08D1245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63" name="Group 962">
            <a:extLst>
              <a:ext uri="{FF2B5EF4-FFF2-40B4-BE49-F238E27FC236}">
                <a16:creationId xmlns:a16="http://schemas.microsoft.com/office/drawing/2014/main" id="{74BA1134-2E3C-2E82-CF7B-5D30050E022E}"/>
              </a:ext>
            </a:extLst>
          </p:cNvPr>
          <p:cNvGrpSpPr/>
          <p:nvPr/>
        </p:nvGrpSpPr>
        <p:grpSpPr>
          <a:xfrm>
            <a:off x="8697244" y="3019222"/>
            <a:ext cx="1283140" cy="409387"/>
            <a:chOff x="8686501" y="2842004"/>
            <a:chExt cx="1384866" cy="457176"/>
          </a:xfrm>
        </p:grpSpPr>
        <p:grpSp>
          <p:nvGrpSpPr>
            <p:cNvPr id="964" name="Group 963">
              <a:extLst>
                <a:ext uri="{FF2B5EF4-FFF2-40B4-BE49-F238E27FC236}">
                  <a16:creationId xmlns:a16="http://schemas.microsoft.com/office/drawing/2014/main" id="{86FFA6AE-407A-7514-7E41-3FB8DFCD4F6D}"/>
                </a:ext>
              </a:extLst>
            </p:cNvPr>
            <p:cNvGrpSpPr/>
            <p:nvPr/>
          </p:nvGrpSpPr>
          <p:grpSpPr>
            <a:xfrm>
              <a:off x="8686501" y="2842004"/>
              <a:ext cx="1384866" cy="457176"/>
              <a:chOff x="4095283" y="4588248"/>
              <a:chExt cx="1460967" cy="482298"/>
            </a:xfrm>
          </p:grpSpPr>
          <p:sp>
            <p:nvSpPr>
              <p:cNvPr id="969" name="TextBox 968">
                <a:extLst>
                  <a:ext uri="{FF2B5EF4-FFF2-40B4-BE49-F238E27FC236}">
                    <a16:creationId xmlns:a16="http://schemas.microsoft.com/office/drawing/2014/main" id="{FBA38431-8250-98A6-5315-C542622FDDB5}"/>
                  </a:ext>
                </a:extLst>
              </p:cNvPr>
              <p:cNvSpPr txBox="1"/>
              <p:nvPr/>
            </p:nvSpPr>
            <p:spPr>
              <a:xfrm>
                <a:off x="4362919" y="4588248"/>
                <a:ext cx="769840" cy="482298"/>
              </a:xfrm>
              <a:prstGeom prst="rect">
                <a:avLst/>
              </a:prstGeom>
              <a:noFill/>
            </p:spPr>
            <p:txBody>
              <a:bodyPr wrap="square">
                <a:spAutoFit/>
              </a:bodyPr>
              <a:lstStyle/>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Discover</a:t>
                </a:r>
              </a:p>
              <a:p>
                <a:pPr marL="169863" marR="0" lvl="0" indent="0" algn="ctr" defTabSz="914400" rtl="0" eaLnBrk="1" fontAlgn="auto" latinLnBrk="0" hangingPunct="1">
                  <a:lnSpc>
                    <a:spcPct val="97000"/>
                  </a:lnSpc>
                  <a:spcBef>
                    <a:spcPts val="0"/>
                  </a:spcBef>
                  <a:spcAft>
                    <a:spcPts val="200"/>
                  </a:spcAft>
                  <a:buClrTx/>
                  <a:buSzTx/>
                  <a:buFontTx/>
                  <a:buNone/>
                  <a:tabLst/>
                  <a:defRPr/>
                </a:pPr>
                <a:endParaRPr kumimoji="0" lang="en-US" sz="6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endParaRPr>
              </a:p>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Protect</a:t>
                </a:r>
              </a:p>
            </p:txBody>
          </p:sp>
          <p:sp>
            <p:nvSpPr>
              <p:cNvPr id="970" name="TextBox 969">
                <a:extLst>
                  <a:ext uri="{FF2B5EF4-FFF2-40B4-BE49-F238E27FC236}">
                    <a16:creationId xmlns:a16="http://schemas.microsoft.com/office/drawing/2014/main" id="{A3D64391-64B1-ADC6-7721-35A6B8C02687}"/>
                  </a:ext>
                </a:extLst>
              </p:cNvPr>
              <p:cNvSpPr txBox="1"/>
              <p:nvPr/>
            </p:nvSpPr>
            <p:spPr>
              <a:xfrm>
                <a:off x="5038726" y="4723311"/>
                <a:ext cx="517524"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latin typeface="Segoe UI Semibold" panose="020B0702040204020203" pitchFamily="34" charset="0"/>
                    <a:cs typeface="Segoe UI Semibold" panose="020B0702040204020203" pitchFamily="34" charset="0"/>
                  </a:rPr>
                  <a:t>Classify</a:t>
                </a:r>
              </a:p>
            </p:txBody>
          </p:sp>
          <p:sp>
            <p:nvSpPr>
              <p:cNvPr id="971" name="TextBox 970">
                <a:extLst>
                  <a:ext uri="{FF2B5EF4-FFF2-40B4-BE49-F238E27FC236}">
                    <a16:creationId xmlns:a16="http://schemas.microsoft.com/office/drawing/2014/main" id="{C98F2376-9BA0-5818-33C2-EA85A7543434}"/>
                  </a:ext>
                </a:extLst>
              </p:cNvPr>
              <p:cNvSpPr txBox="1"/>
              <p:nvPr/>
            </p:nvSpPr>
            <p:spPr>
              <a:xfrm>
                <a:off x="4095283" y="4723310"/>
                <a:ext cx="831056"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latin typeface="Segoe UI Semibold" panose="020B0702040204020203" pitchFamily="34" charset="0"/>
                    <a:cs typeface="Segoe UI Semibold" panose="020B0702040204020203" pitchFamily="34" charset="0"/>
                  </a:rPr>
                  <a:t>Monitor</a:t>
                </a:r>
              </a:p>
            </p:txBody>
          </p:sp>
        </p:grpSp>
        <p:sp>
          <p:nvSpPr>
            <p:cNvPr id="965" name="Freeform: Shape 699">
              <a:extLst>
                <a:ext uri="{FF2B5EF4-FFF2-40B4-BE49-F238E27FC236}">
                  <a16:creationId xmlns:a16="http://schemas.microsoft.com/office/drawing/2014/main" id="{47E99ACB-2F3E-0F6C-50FB-23200DD8E1B9}"/>
                </a:ext>
              </a:extLst>
            </p:cNvPr>
            <p:cNvSpPr/>
            <p:nvPr/>
          </p:nvSpPr>
          <p:spPr bwMode="auto">
            <a:xfrm rot="4500000">
              <a:off x="9628187" y="288970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966" name="Freeform: Shape 704">
              <a:extLst>
                <a:ext uri="{FF2B5EF4-FFF2-40B4-BE49-F238E27FC236}">
                  <a16:creationId xmlns:a16="http://schemas.microsoft.com/office/drawing/2014/main" id="{FA3B24D7-B1BD-AFDF-6171-7B09DDB6121E}"/>
                </a:ext>
              </a:extLst>
            </p:cNvPr>
            <p:cNvSpPr/>
            <p:nvPr/>
          </p:nvSpPr>
          <p:spPr bwMode="auto">
            <a:xfrm rot="4500000" flipH="1" flipV="1">
              <a:off x="9025150" y="310075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967" name="Freeform: Shape 710">
              <a:extLst>
                <a:ext uri="{FF2B5EF4-FFF2-40B4-BE49-F238E27FC236}">
                  <a16:creationId xmlns:a16="http://schemas.microsoft.com/office/drawing/2014/main" id="{24D43B41-1620-F8C2-0611-E014F38B3C7C}"/>
                </a:ext>
              </a:extLst>
            </p:cNvPr>
            <p:cNvSpPr/>
            <p:nvPr/>
          </p:nvSpPr>
          <p:spPr bwMode="auto">
            <a:xfrm rot="1831267">
              <a:off x="9024729" y="2894232"/>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968" name="Freeform: Shape 712">
              <a:extLst>
                <a:ext uri="{FF2B5EF4-FFF2-40B4-BE49-F238E27FC236}">
                  <a16:creationId xmlns:a16="http://schemas.microsoft.com/office/drawing/2014/main" id="{CFBDA820-405A-BC7C-74F1-7324CD488607}"/>
                </a:ext>
              </a:extLst>
            </p:cNvPr>
            <p:cNvSpPr/>
            <p:nvPr/>
          </p:nvSpPr>
          <p:spPr bwMode="auto">
            <a:xfrm rot="12907056">
              <a:off x="9628186" y="3097227"/>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grpSp>
      <p:pic>
        <p:nvPicPr>
          <p:cNvPr id="972" name="Picture 971">
            <a:extLst>
              <a:ext uri="{FF2B5EF4-FFF2-40B4-BE49-F238E27FC236}">
                <a16:creationId xmlns:a16="http://schemas.microsoft.com/office/drawing/2014/main" id="{0F13975A-DC04-6932-5D3C-AAB20C1F905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350" y="2608046"/>
            <a:ext cx="150932" cy="112545"/>
          </a:xfrm>
          <a:prstGeom prst="rect">
            <a:avLst/>
          </a:prstGeom>
        </p:spPr>
      </p:pic>
      <p:sp>
        <p:nvSpPr>
          <p:cNvPr id="973" name="L-Shape 972">
            <a:hlinkClick r:id="rId142" tooltip="Microsoft Secure Score is a measurement of an organization's security posture."/>
            <a:extLst>
              <a:ext uri="{FF2B5EF4-FFF2-40B4-BE49-F238E27FC236}">
                <a16:creationId xmlns:a16="http://schemas.microsoft.com/office/drawing/2014/main" id="{7F8A73A8-C932-7D8E-3739-F8C30AD04577}"/>
              </a:ext>
            </a:extLst>
          </p:cNvPr>
          <p:cNvSpPr/>
          <p:nvPr/>
        </p:nvSpPr>
        <p:spPr bwMode="auto">
          <a:xfrm>
            <a:off x="284123" y="5237495"/>
            <a:ext cx="11619115" cy="191068"/>
          </a:xfrm>
          <a:prstGeom prst="corner">
            <a:avLst>
              <a:gd name="adj1" fmla="val 13321"/>
              <a:gd name="adj2" fmla="val 2921486"/>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rtlCol="0" anchor="b">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Secure Score – </a:t>
            </a: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 your security posture, and plan/prioritize rapid improvement with included guidance</a:t>
            </a:r>
          </a:p>
        </p:txBody>
      </p:sp>
      <p:grpSp>
        <p:nvGrpSpPr>
          <p:cNvPr id="974" name="Group 973">
            <a:extLst>
              <a:ext uri="{FF2B5EF4-FFF2-40B4-BE49-F238E27FC236}">
                <a16:creationId xmlns:a16="http://schemas.microsoft.com/office/drawing/2014/main" id="{4753FDAA-F047-A0D1-9D3C-69A3AB2921DC}"/>
              </a:ext>
            </a:extLst>
          </p:cNvPr>
          <p:cNvGrpSpPr/>
          <p:nvPr/>
        </p:nvGrpSpPr>
        <p:grpSpPr>
          <a:xfrm>
            <a:off x="284627" y="5180767"/>
            <a:ext cx="11621713" cy="191068"/>
            <a:chOff x="284627" y="5173147"/>
            <a:chExt cx="11621713" cy="191068"/>
          </a:xfrm>
        </p:grpSpPr>
        <p:sp>
          <p:nvSpPr>
            <p:cNvPr id="975" name="L-Shape 974">
              <a:extLst>
                <a:ext uri="{FF2B5EF4-FFF2-40B4-BE49-F238E27FC236}">
                  <a16:creationId xmlns:a16="http://schemas.microsoft.com/office/drawing/2014/main" id="{E66A4A7D-9F5C-52FE-22FE-08DF4E2406C3}"/>
                </a:ext>
              </a:extLst>
            </p:cNvPr>
            <p:cNvSpPr/>
            <p:nvPr/>
          </p:nvSpPr>
          <p:spPr bwMode="auto">
            <a:xfrm rot="10800000">
              <a:off x="284627" y="5173147"/>
              <a:ext cx="11619115" cy="191068"/>
            </a:xfrm>
            <a:prstGeom prst="corner">
              <a:avLst>
                <a:gd name="adj1" fmla="val 14107"/>
                <a:gd name="adj2" fmla="val 3077561"/>
              </a:avLst>
            </a:prstGeom>
            <a:solidFill>
              <a:schemeClr val="bg1">
                <a:lumMod val="95000"/>
              </a:schemeClr>
            </a:solidFill>
            <a:ln w="14224">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76" name="Rectangle 975">
              <a:hlinkClick r:id="rId143" tooltip="The compliance score in Compliance Manager helps you understand your current compliance posture, measures your progress in completing recommended improvement actions within controls, and helps you prioritize actions based on their potential to reduce risk."/>
              <a:extLst>
                <a:ext uri="{FF2B5EF4-FFF2-40B4-BE49-F238E27FC236}">
                  <a16:creationId xmlns:a16="http://schemas.microsoft.com/office/drawing/2014/main" id="{EC8AB8E8-9077-3566-AC2F-793418F1622B}"/>
                </a:ext>
              </a:extLst>
            </p:cNvPr>
            <p:cNvSpPr/>
            <p:nvPr/>
          </p:nvSpPr>
          <p:spPr>
            <a:xfrm>
              <a:off x="5999913" y="5179499"/>
              <a:ext cx="5906427" cy="17583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Microsoft Compliance Score – </a:t>
              </a:r>
              <a:r>
                <a:rPr kumimoji="0" lang="en-US" sz="80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Prioritize,</a:t>
              </a:r>
              <a:r>
                <a:rPr kumimoji="0" lang="en-US" sz="800" i="0" u="none" strike="noStrike" kern="1200" cap="none" spc="0" normalizeH="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80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measure,</a:t>
              </a:r>
              <a:r>
                <a:rPr kumimoji="0" lang="en-US" sz="800" i="0" u="none" strike="noStrike" kern="1200" cap="none" spc="0" normalizeH="0" noProof="0" dirty="0">
                  <a:ln>
                    <a:noFill/>
                  </a:ln>
                  <a:solidFill>
                    <a:schemeClr val="tx1"/>
                  </a:solidFill>
                  <a:effectLst/>
                  <a:uLnTx/>
                  <a:uFillTx/>
                  <a:latin typeface="Segoe UI" panose="020B0502040204020203" pitchFamily="34" charset="0"/>
                  <a:ea typeface="+mn-ea"/>
                  <a:cs typeface="Segoe UI" panose="020B0502040204020203" pitchFamily="34" charset="0"/>
                </a:rPr>
                <a:t> and plan </a:t>
              </a:r>
              <a:r>
                <a:rPr kumimoji="0" lang="en-US" sz="80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improvement actions against controls</a:t>
              </a:r>
              <a:endParaRPr kumimoji="0" lang="en-US" sz="800" i="0" u="none" strike="noStrike" kern="1200" cap="none" spc="0" normalizeH="0" baseline="0" noProof="0" dirty="0">
                <a:ln>
                  <a:noFill/>
                </a:ln>
                <a:solidFill>
                  <a:schemeClr val="tx1"/>
                </a:solidFill>
                <a:effectLst/>
                <a:highlight>
                  <a:srgbClr val="FFFF00"/>
                </a:highlight>
                <a:uLnTx/>
                <a:uFillTx/>
                <a:latin typeface="Segoe UI" panose="020B0502040204020203" pitchFamily="34" charset="0"/>
                <a:ea typeface="+mn-ea"/>
                <a:cs typeface="Segoe UI" panose="020B0502040204020203" pitchFamily="34" charset="0"/>
              </a:endParaRPr>
            </a:p>
          </p:txBody>
        </p:sp>
      </p:grpSp>
      <p:cxnSp>
        <p:nvCxnSpPr>
          <p:cNvPr id="977" name="Connector: Elbow 560">
            <a:extLst>
              <a:ext uri="{FF2B5EF4-FFF2-40B4-BE49-F238E27FC236}">
                <a16:creationId xmlns:a16="http://schemas.microsoft.com/office/drawing/2014/main" id="{104EDEAC-D2CA-8392-6A0A-F113256DEF1B}"/>
              </a:ext>
            </a:extLst>
          </p:cNvPr>
          <p:cNvCxnSpPr>
            <a:cxnSpLocks/>
          </p:cNvCxnSpPr>
          <p:nvPr/>
        </p:nvCxnSpPr>
        <p:spPr>
          <a:xfrm flipH="1">
            <a:off x="8351395" y="2194147"/>
            <a:ext cx="1" cy="2765203"/>
          </a:xfrm>
          <a:prstGeom prst="straightConnector1">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78" name="Group 977">
            <a:extLst>
              <a:ext uri="{FF2B5EF4-FFF2-40B4-BE49-F238E27FC236}">
                <a16:creationId xmlns:a16="http://schemas.microsoft.com/office/drawing/2014/main" id="{D4CA2307-32C1-E8EA-CD39-39E326F1692F}"/>
              </a:ext>
            </a:extLst>
          </p:cNvPr>
          <p:cNvGrpSpPr/>
          <p:nvPr/>
        </p:nvGrpSpPr>
        <p:grpSpPr>
          <a:xfrm>
            <a:off x="185279" y="2570750"/>
            <a:ext cx="1757251" cy="591288"/>
            <a:chOff x="184949" y="2570552"/>
            <a:chExt cx="1757251" cy="591288"/>
          </a:xfrm>
        </p:grpSpPr>
        <p:sp>
          <p:nvSpPr>
            <p:cNvPr id="979" name="Rectangle 978">
              <a:hlinkClick r:id="rId144" tooltip="Microsoft Endpoint Manager enables you to manage and monitor mobile devices, desktop computers, virtual machines, embedded devices, and servers."/>
              <a:extLst>
                <a:ext uri="{FF2B5EF4-FFF2-40B4-BE49-F238E27FC236}">
                  <a16:creationId xmlns:a16="http://schemas.microsoft.com/office/drawing/2014/main" id="{D6ADAC19-86AC-7882-825C-FD5EDF25CDD0}"/>
                </a:ext>
              </a:extLst>
            </p:cNvPr>
            <p:cNvSpPr/>
            <p:nvPr/>
          </p:nvSpPr>
          <p:spPr bwMode="auto">
            <a:xfrm>
              <a:off x="184949" y="2570552"/>
              <a:ext cx="1757251" cy="591288"/>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t">
              <a:noAutofit/>
            </a:bodyPr>
            <a:lstStyle/>
            <a:p>
              <a:pPr marL="0" marR="0" lvl="0" indent="0" algn="ctr" defTabSz="914400" rtl="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Endpoint Manager</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Management (UEM)</a:t>
              </a:r>
            </a:p>
          </p:txBody>
        </p:sp>
        <p:sp>
          <p:nvSpPr>
            <p:cNvPr id="980" name="Rectangle 979">
              <a:hlinkClick r:id="rId14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B6E19B5A-C5B9-7808-950F-0BECA71F1285}"/>
                </a:ext>
              </a:extLst>
            </p:cNvPr>
            <p:cNvSpPr/>
            <p:nvPr/>
          </p:nvSpPr>
          <p:spPr>
            <a:xfrm>
              <a:off x="298549" y="2903782"/>
              <a:ext cx="398723"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Intune</a:t>
              </a:r>
            </a:p>
          </p:txBody>
        </p:sp>
        <p:sp>
          <p:nvSpPr>
            <p:cNvPr id="981" name="Rectangle 980">
              <a:hlinkClick r:id="rId146" tooltip="Microsoft Configuration Manager provides security update and other management capabilities for endpoints"/>
              <a:extLst>
                <a:ext uri="{FF2B5EF4-FFF2-40B4-BE49-F238E27FC236}">
                  <a16:creationId xmlns:a16="http://schemas.microsoft.com/office/drawing/2014/main" id="{AABFEE54-BE25-DC3A-661C-3AD577955D28}"/>
                </a:ext>
              </a:extLst>
            </p:cNvPr>
            <p:cNvSpPr/>
            <p:nvPr/>
          </p:nvSpPr>
          <p:spPr>
            <a:xfrm>
              <a:off x="725667" y="2905019"/>
              <a:ext cx="1143570"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Configuration Manager</a:t>
              </a:r>
            </a:p>
          </p:txBody>
        </p:sp>
      </p:grpSp>
      <p:sp>
        <p:nvSpPr>
          <p:cNvPr id="982" name="Rectangle 981">
            <a:hlinkClick r:id="rId147"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8203EE3B-DCDF-ED55-F5A9-F0290CFF93F6}"/>
              </a:ext>
            </a:extLst>
          </p:cNvPr>
          <p:cNvSpPr/>
          <p:nvPr/>
        </p:nvSpPr>
        <p:spPr>
          <a:xfrm>
            <a:off x="284627" y="4940451"/>
            <a:ext cx="11619115"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Securing Privileged Access – </a:t>
            </a:r>
            <a:r>
              <a:rPr kumimoji="0" lang="en-US" sz="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Accounts, Devices, Intermediaries, and interfaces to enable and protect privileged users</a:t>
            </a:r>
          </a:p>
        </p:txBody>
      </p:sp>
      <p:grpSp>
        <p:nvGrpSpPr>
          <p:cNvPr id="983" name="Group 982">
            <a:extLst>
              <a:ext uri="{FF2B5EF4-FFF2-40B4-BE49-F238E27FC236}">
                <a16:creationId xmlns:a16="http://schemas.microsoft.com/office/drawing/2014/main" id="{131C6D63-01C7-C75D-4668-D1C8B439F28C}"/>
              </a:ext>
            </a:extLst>
          </p:cNvPr>
          <p:cNvGrpSpPr/>
          <p:nvPr/>
        </p:nvGrpSpPr>
        <p:grpSpPr>
          <a:xfrm>
            <a:off x="6523847" y="4964655"/>
            <a:ext cx="5120465" cy="161732"/>
            <a:chOff x="6523847" y="4964655"/>
            <a:chExt cx="5120465" cy="161732"/>
          </a:xfrm>
        </p:grpSpPr>
        <p:sp>
          <p:nvSpPr>
            <p:cNvPr id="984" name="Rectangle 983">
              <a:hlinkClick r:id="rId148"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E2045F7E-53B1-C8C1-50F5-6C707D23378F}"/>
                </a:ext>
              </a:extLst>
            </p:cNvPr>
            <p:cNvSpPr/>
            <p:nvPr/>
          </p:nvSpPr>
          <p:spPr>
            <a:xfrm>
              <a:off x="6523847" y="4964655"/>
              <a:ext cx="5120465" cy="16173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 - </a:t>
              </a:r>
              <a:r>
                <a:rPr kumimoji="0" lang="en-US" sz="7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workstations for administrators, developers, and other sensitive users</a:t>
              </a:r>
            </a:p>
          </p:txBody>
        </p:sp>
        <p:sp>
          <p:nvSpPr>
            <p:cNvPr id="985" name="Laptop_E770">
              <a:extLst>
                <a:ext uri="{FF2B5EF4-FFF2-40B4-BE49-F238E27FC236}">
                  <a16:creationId xmlns:a16="http://schemas.microsoft.com/office/drawing/2014/main" id="{B34C43E8-2AE6-8313-3A2E-F660252C8090}"/>
                </a:ext>
              </a:extLst>
            </p:cNvPr>
            <p:cNvSpPr>
              <a:spLocks noChangeAspect="1" noEditPoints="1"/>
            </p:cNvSpPr>
            <p:nvPr/>
          </p:nvSpPr>
          <p:spPr bwMode="auto">
            <a:xfrm>
              <a:off x="6570973" y="4994932"/>
              <a:ext cx="155658" cy="1038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86" name="Group 985">
            <a:extLst>
              <a:ext uri="{FF2B5EF4-FFF2-40B4-BE49-F238E27FC236}">
                <a16:creationId xmlns:a16="http://schemas.microsoft.com/office/drawing/2014/main" id="{79367577-B08A-E4D5-91AD-D5DF1D2BB910}"/>
              </a:ext>
            </a:extLst>
          </p:cNvPr>
          <p:cNvGrpSpPr/>
          <p:nvPr/>
        </p:nvGrpSpPr>
        <p:grpSpPr>
          <a:xfrm>
            <a:off x="8545398" y="411357"/>
            <a:ext cx="1459835" cy="1156196"/>
            <a:chOff x="8545398" y="411357"/>
            <a:chExt cx="1459835" cy="1156196"/>
          </a:xfrm>
        </p:grpSpPr>
        <p:sp>
          <p:nvSpPr>
            <p:cNvPr id="987" name="Rectangle 986">
              <a:hlinkClick r:id="rId14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6F2755D-E7DB-913D-CFD6-4C8A85CEA1D6}"/>
                </a:ext>
              </a:extLst>
            </p:cNvPr>
            <p:cNvSpPr/>
            <p:nvPr/>
          </p:nvSpPr>
          <p:spPr>
            <a:xfrm>
              <a:off x="8545398" y="411357"/>
              <a:ext cx="1459835" cy="1156196"/>
            </a:xfrm>
            <a:prstGeom prst="rect">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342900" marR="0" lvl="0" algn="l" defTabSz="914400" rtl="0" eaLnBrk="1" fontAlgn="auto" latinLnBrk="0" hangingPunct="1">
                <a:lnSpc>
                  <a:spcPct val="100000"/>
                </a:lnSpc>
                <a:spcBef>
                  <a:spcPts val="0"/>
                </a:spcBef>
                <a:spcAft>
                  <a:spcPts val="40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Defender for Cloud Apps</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App Discovery &amp; Risk Scoring (Shadow IT)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&amp; Response</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Policy Audit &amp; Enforcement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Session monitoring &amp; control</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Information Protection &amp;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Data Loss Prevention (DLP)</a:t>
              </a:r>
            </a:p>
          </p:txBody>
        </p:sp>
        <p:pic>
          <p:nvPicPr>
            <p:cNvPr id="988" name="Picture 987" descr="Icon&#10;&#10;Description automatically generated with medium confidence">
              <a:extLst>
                <a:ext uri="{FF2B5EF4-FFF2-40B4-BE49-F238E27FC236}">
                  <a16:creationId xmlns:a16="http://schemas.microsoft.com/office/drawing/2014/main" id="{CDBC7F41-1867-F2D8-6053-D1DEC281FE77}"/>
                </a:ext>
              </a:extLst>
            </p:cNvPr>
            <p:cNvPicPr>
              <a:picLocks noChangeAspect="1"/>
            </p:cNvPicPr>
            <p:nvPr/>
          </p:nvPicPr>
          <p:blipFill>
            <a:blip r:embed="rId150">
              <a:extLst>
                <a:ext uri="{28A0092B-C50C-407E-A947-70E740481C1C}">
                  <a14:useLocalDpi xmlns:a14="http://schemas.microsoft.com/office/drawing/2010/main" val="0"/>
                </a:ext>
              </a:extLst>
            </a:blip>
            <a:stretch>
              <a:fillRect/>
            </a:stretch>
          </p:blipFill>
          <p:spPr>
            <a:xfrm>
              <a:off x="8654842" y="479641"/>
              <a:ext cx="277462" cy="175019"/>
            </a:xfrm>
            <a:prstGeom prst="rect">
              <a:avLst/>
            </a:prstGeom>
          </p:spPr>
        </p:pic>
      </p:grpSp>
      <p:sp>
        <p:nvSpPr>
          <p:cNvPr id="989" name="Rectangle 988">
            <a:extLst>
              <a:ext uri="{FF2B5EF4-FFF2-40B4-BE49-F238E27FC236}">
                <a16:creationId xmlns:a16="http://schemas.microsoft.com/office/drawing/2014/main" id="{15A7BBE2-5EA5-607B-CAC2-5B10204A6D96}"/>
              </a:ext>
            </a:extLst>
          </p:cNvPr>
          <p:cNvSpPr/>
          <p:nvPr/>
        </p:nvSpPr>
        <p:spPr>
          <a:xfrm>
            <a:off x="10373803" y="4672881"/>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Active</a:t>
            </a: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r>
              <a:rPr kumimoji="0" lang="en-US" sz="9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Directory</a:t>
            </a:r>
          </a:p>
        </p:txBody>
      </p:sp>
      <p:pic>
        <p:nvPicPr>
          <p:cNvPr id="990" name="Picture 989">
            <a:extLst>
              <a:ext uri="{FF2B5EF4-FFF2-40B4-BE49-F238E27FC236}">
                <a16:creationId xmlns:a16="http://schemas.microsoft.com/office/drawing/2014/main" id="{91A0E910-300C-4905-AB56-9F61FF04598F}"/>
              </a:ext>
            </a:extLst>
          </p:cNvPr>
          <p:cNvPicPr>
            <a:picLocks noChangeAspect="1"/>
          </p:cNvPicPr>
          <p:nvPr/>
        </p:nvPicPr>
        <p:blipFill>
          <a:blip r:embed="rId151" cstate="email">
            <a:extLst>
              <a:ext uri="{28A0092B-C50C-407E-A947-70E740481C1C}">
                <a14:useLocalDpi xmlns:a14="http://schemas.microsoft.com/office/drawing/2010/main"/>
              </a:ext>
            </a:extLst>
          </a:blip>
          <a:stretch>
            <a:fillRect/>
          </a:stretch>
        </p:blipFill>
        <p:spPr>
          <a:xfrm>
            <a:off x="10413761" y="4463078"/>
            <a:ext cx="308944" cy="204512"/>
          </a:xfrm>
          <a:prstGeom prst="rect">
            <a:avLst/>
          </a:prstGeom>
        </p:spPr>
      </p:pic>
      <p:grpSp>
        <p:nvGrpSpPr>
          <p:cNvPr id="991" name="Group 990">
            <a:extLst>
              <a:ext uri="{FF2B5EF4-FFF2-40B4-BE49-F238E27FC236}">
                <a16:creationId xmlns:a16="http://schemas.microsoft.com/office/drawing/2014/main" id="{AE8F2536-6CD3-873A-0703-7B433F8BF1F3}"/>
              </a:ext>
            </a:extLst>
          </p:cNvPr>
          <p:cNvGrpSpPr/>
          <p:nvPr/>
        </p:nvGrpSpPr>
        <p:grpSpPr>
          <a:xfrm>
            <a:off x="251922" y="639239"/>
            <a:ext cx="4259648" cy="202155"/>
            <a:chOff x="251922" y="639239"/>
            <a:chExt cx="4259648" cy="202155"/>
          </a:xfrm>
        </p:grpSpPr>
        <p:grpSp>
          <p:nvGrpSpPr>
            <p:cNvPr id="992" name="Group 991">
              <a:extLst>
                <a:ext uri="{FF2B5EF4-FFF2-40B4-BE49-F238E27FC236}">
                  <a16:creationId xmlns:a16="http://schemas.microsoft.com/office/drawing/2014/main" id="{DA4543B8-5B79-88C5-0697-FF18A99806A9}"/>
                </a:ext>
              </a:extLst>
            </p:cNvPr>
            <p:cNvGrpSpPr/>
            <p:nvPr/>
          </p:nvGrpSpPr>
          <p:grpSpPr>
            <a:xfrm>
              <a:off x="251922" y="639239"/>
              <a:ext cx="4259648" cy="202155"/>
              <a:chOff x="251922" y="639239"/>
              <a:chExt cx="4259648" cy="202155"/>
            </a:xfrm>
            <a:solidFill>
              <a:srgbClr val="B9DFFF"/>
            </a:solidFill>
          </p:grpSpPr>
          <p:sp>
            <p:nvSpPr>
              <p:cNvPr id="994" name="Rectangle 993">
                <a:hlinkClick r:id="rId152"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1AB8C27D-FD9B-2D45-3A4F-80726335C5C8}"/>
                  </a:ext>
                </a:extLst>
              </p:cNvPr>
              <p:cNvSpPr/>
              <p:nvPr/>
            </p:nvSpPr>
            <p:spPr>
              <a:xfrm>
                <a:off x="251922" y="639239"/>
                <a:ext cx="4259648" cy="202155"/>
              </a:xfrm>
              <a:prstGeom prst="rect">
                <a:avLst/>
              </a:prstGeom>
              <a:solidFill>
                <a:srgbClr val="E5F3FF"/>
              </a:solidFill>
              <a:ln w="19050">
                <a:solidFill>
                  <a:srgbClr val="003C6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Microsoft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SOAR, and UEBA for IT, OT, and IoT</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995" name="Graphic 994">
                <a:extLst>
                  <a:ext uri="{FF2B5EF4-FFF2-40B4-BE49-F238E27FC236}">
                    <a16:creationId xmlns:a16="http://schemas.microsoft.com/office/drawing/2014/main" id="{A89907E5-6973-FF2E-FF38-1D70E10DA0CC}"/>
                  </a:ext>
                </a:extLst>
              </p:cNvPr>
              <p:cNvPicPr>
                <a:picLocks noChangeAspect="1"/>
              </p:cNvPicPr>
              <p:nvPr/>
            </p:nvPicPr>
            <p:blipFill>
              <a:blip r:embed="rId153">
                <a:extLst>
                  <a:ext uri="{96DAC541-7B7A-43D3-8B79-37D633B846F1}">
                    <asvg:svgBlip xmlns:asvg="http://schemas.microsoft.com/office/drawing/2016/SVG/main" r:embed="rId154"/>
                  </a:ext>
                </a:extLst>
              </a:blip>
              <a:srcRect/>
              <a:stretch/>
            </p:blipFill>
            <p:spPr>
              <a:xfrm>
                <a:off x="303596" y="685010"/>
                <a:ext cx="122842" cy="122842"/>
              </a:xfrm>
              <a:prstGeom prst="rect">
                <a:avLst/>
              </a:prstGeom>
            </p:spPr>
          </p:pic>
        </p:grpSp>
        <p:pic>
          <p:nvPicPr>
            <p:cNvPr id="993" name="Graphic 992">
              <a:extLst>
                <a:ext uri="{FF2B5EF4-FFF2-40B4-BE49-F238E27FC236}">
                  <a16:creationId xmlns:a16="http://schemas.microsoft.com/office/drawing/2014/main" id="{13157ACC-B8A0-6935-548B-FC46CA31509F}"/>
                </a:ext>
              </a:extLst>
            </p:cNvPr>
            <p:cNvPicPr>
              <a:picLocks noChangeAspect="1"/>
            </p:cNvPicPr>
            <p:nvPr/>
          </p:nvPicPr>
          <p:blipFill>
            <a:blip r:embed="rId155">
              <a:extLst>
                <a:ext uri="{96DAC541-7B7A-43D3-8B79-37D633B846F1}">
                  <asvg:svgBlip xmlns:asvg="http://schemas.microsoft.com/office/drawing/2016/SVG/main" r:embed="rId156"/>
                </a:ext>
              </a:extLst>
            </a:blip>
            <a:srcRect/>
            <a:stretch/>
          </p:blipFill>
          <p:spPr>
            <a:xfrm>
              <a:off x="286214" y="680614"/>
              <a:ext cx="123825" cy="122842"/>
            </a:xfrm>
            <a:prstGeom prst="rect">
              <a:avLst/>
            </a:prstGeom>
          </p:spPr>
        </p:pic>
      </p:grpSp>
      <p:sp>
        <p:nvSpPr>
          <p:cNvPr id="996" name="Rectangle 995">
            <a:hlinkClick r:id="rId8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A2870635-5AF9-661C-E55D-EAB356D47B20}"/>
              </a:ext>
            </a:extLst>
          </p:cNvPr>
          <p:cNvSpPr/>
          <p:nvPr/>
        </p:nvSpPr>
        <p:spPr>
          <a:xfrm>
            <a:off x="949345" y="904728"/>
            <a:ext cx="600043" cy="1041856"/>
          </a:xfrm>
          <a:prstGeom prst="rect">
            <a:avLst/>
          </a:prstGeom>
          <a:solidFill>
            <a:schemeClr val="bg1"/>
          </a:solidFill>
          <a:ln w="14224" cap="flat" cmpd="sng" algn="ctr">
            <a:solidFill>
              <a:srgbClr val="80BCEB"/>
            </a:solidFill>
            <a:prstDash val="solid"/>
          </a:ln>
          <a:effectLst/>
        </p:spPr>
        <p:txBody>
          <a:bodyPr lIns="0" tIns="548640"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Endpoint</a:t>
            </a:r>
            <a:endParaRPr kumimoji="0" lang="en-US" sz="6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&amp; Server/VM</a:t>
            </a:r>
            <a:b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sp>
        <p:nvSpPr>
          <p:cNvPr id="997" name="Rectangle 996">
            <a:hlinkClick r:id="rId157"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D86B97FE-0628-15F5-B1A4-2095406D04A9}"/>
              </a:ext>
            </a:extLst>
          </p:cNvPr>
          <p:cNvSpPr/>
          <p:nvPr/>
        </p:nvSpPr>
        <p:spPr>
          <a:xfrm>
            <a:off x="1579648" y="904728"/>
            <a:ext cx="676466" cy="1041856"/>
          </a:xfrm>
          <a:prstGeom prst="rect">
            <a:avLst/>
          </a:prstGeom>
          <a:solidFill>
            <a:schemeClr val="bg1"/>
          </a:solidFill>
          <a:ln w="14224" cap="flat" cmpd="sng" algn="ctr">
            <a:solidFill>
              <a:srgbClr val="F59E80"/>
            </a:solidFill>
            <a:prstDash val="solid"/>
          </a:ln>
          <a:effectLst/>
        </p:spPr>
        <p:txBody>
          <a:bodyPr lIns="18288" tIns="548640"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Office 365</a:t>
            </a:r>
          </a:p>
          <a:p>
            <a:pPr indent="0" algn="ctr">
              <a:lnSpc>
                <a:spcPct val="97000"/>
              </a:lnSpc>
              <a:spcBef>
                <a:spcPts val="200"/>
              </a:spcBef>
              <a:defRPr/>
            </a:pPr>
            <a:r>
              <a:rPr lang="en-US" sz="600" b="1" i="1" kern="0">
                <a:solidFill>
                  <a:srgbClr val="BABABA"/>
                </a:solidFill>
                <a:latin typeface="Segoe UI" panose="020B0502040204020203" pitchFamily="34" charset="0"/>
                <a:cs typeface="Segoe UI" panose="020B0502040204020203" pitchFamily="34" charset="0"/>
              </a:rPr>
              <a:t>Email and Apps</a:t>
            </a:r>
          </a:p>
        </p:txBody>
      </p:sp>
      <p:sp>
        <p:nvSpPr>
          <p:cNvPr id="998" name="Rectangle 997">
            <a:hlinkClick r:id="rId84" tooltip="(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8C104834-BB41-5CA0-0E50-9B95195FF6B1}"/>
              </a:ext>
            </a:extLst>
          </p:cNvPr>
          <p:cNvSpPr/>
          <p:nvPr/>
        </p:nvSpPr>
        <p:spPr>
          <a:xfrm>
            <a:off x="247327" y="904732"/>
            <a:ext cx="670860" cy="1041856"/>
          </a:xfrm>
          <a:prstGeom prst="rect">
            <a:avLst/>
          </a:prstGeom>
          <a:solidFill>
            <a:schemeClr val="bg1"/>
          </a:solidFill>
          <a:ln w="14224">
            <a:solidFill>
              <a:srgbClr val="80BCEB"/>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548640" rIns="45720" bIns="18288" rtlCol="0" anchor="t">
            <a:noAutofit/>
          </a:bodyPr>
          <a:lstStyle/>
          <a:p>
            <a:pPr marL="45720">
              <a:lnSpc>
                <a:spcPct val="97000"/>
              </a:lnSpc>
              <a:defRPr/>
            </a:pPr>
            <a:r>
              <a:rPr lang="en-US" sz="900" b="1" kern="0">
                <a:solidFill>
                  <a:srgbClr val="BABABA"/>
                </a:solidFill>
                <a:latin typeface="Segoe UI" panose="020B0502040204020203" pitchFamily="34" charset="0"/>
                <a:cs typeface="Segoe UI" panose="020B0502040204020203" pitchFamily="34" charset="0"/>
              </a:rPr>
              <a:t>Cloud </a:t>
            </a:r>
            <a:br>
              <a:rPr lang="en-US" sz="900" b="1" kern="0">
                <a:solidFill>
                  <a:srgbClr val="BABABA"/>
                </a:solidFill>
                <a:latin typeface="Segoe UI" panose="020B0502040204020203" pitchFamily="34" charset="0"/>
                <a:cs typeface="Segoe UI" panose="020B0502040204020203" pitchFamily="34" charset="0"/>
              </a:rPr>
            </a:br>
            <a:r>
              <a:rPr lang="en-US" sz="500" b="1" i="1" kern="0">
                <a:solidFill>
                  <a:srgbClr val="BABABA"/>
                </a:solidFill>
                <a:latin typeface="Segoe UI" panose="020B0502040204020203" pitchFamily="34" charset="0"/>
                <a:cs typeface="Segoe UI" panose="020B0502040204020203" pitchFamily="34" charset="0"/>
              </a:rPr>
              <a:t>Azure, AWS, GCP, On Premises &amp; other 3</a:t>
            </a:r>
            <a:r>
              <a:rPr lang="en-US" sz="500" b="1" i="1" kern="0" baseline="30000">
                <a:solidFill>
                  <a:srgbClr val="BABABA"/>
                </a:solidFill>
                <a:latin typeface="Segoe UI" panose="020B0502040204020203" pitchFamily="34" charset="0"/>
                <a:cs typeface="Segoe UI" panose="020B0502040204020203" pitchFamily="34" charset="0"/>
              </a:rPr>
              <a:t>rd</a:t>
            </a:r>
            <a:r>
              <a:rPr lang="en-US" sz="500" b="1" i="1" kern="0">
                <a:solidFill>
                  <a:srgbClr val="BABABA"/>
                </a:solidFill>
                <a:latin typeface="Segoe UI" panose="020B0502040204020203" pitchFamily="34" charset="0"/>
                <a:cs typeface="Segoe UI" panose="020B0502040204020203" pitchFamily="34" charset="0"/>
              </a:rPr>
              <a:t>  party clouds</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999" name="Group 998">
            <a:extLst>
              <a:ext uri="{FF2B5EF4-FFF2-40B4-BE49-F238E27FC236}">
                <a16:creationId xmlns:a16="http://schemas.microsoft.com/office/drawing/2014/main" id="{42D26863-BF50-20B2-E454-C0219CF35FC1}"/>
              </a:ext>
            </a:extLst>
          </p:cNvPr>
          <p:cNvGrpSpPr/>
          <p:nvPr/>
        </p:nvGrpSpPr>
        <p:grpSpPr>
          <a:xfrm>
            <a:off x="2287140" y="907353"/>
            <a:ext cx="694015" cy="1041856"/>
            <a:chOff x="2493874" y="904732"/>
            <a:chExt cx="694015" cy="1041856"/>
          </a:xfrm>
          <a:solidFill>
            <a:schemeClr val="bg1"/>
          </a:solidFill>
        </p:grpSpPr>
        <p:sp>
          <p:nvSpPr>
            <p:cNvPr id="1000" name="Rectangle 999">
              <a:hlinkClick r:id="rId158"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0DCE385C-43A7-60BE-E342-6FCF63971C83}"/>
                </a:ext>
              </a:extLst>
            </p:cNvPr>
            <p:cNvSpPr/>
            <p:nvPr/>
          </p:nvSpPr>
          <p:spPr>
            <a:xfrm>
              <a:off x="2493874" y="904732"/>
              <a:ext cx="694015" cy="1041856"/>
            </a:xfrm>
            <a:prstGeom prst="rect">
              <a:avLst/>
            </a:prstGeom>
            <a:grpFill/>
            <a:ln w="14224" cap="flat" cmpd="sng" algn="ctr">
              <a:solidFill>
                <a:srgbClr val="AE96C8"/>
              </a:solidFill>
              <a:prstDash val="solid"/>
            </a:ln>
            <a:effectLst/>
          </p:spPr>
          <p:txBody>
            <a:bodyPr lIns="45720" tIns="548640" rIns="45720" rtlCol="0" anchor="t"/>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Identity</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Cloud &amp; </a:t>
              </a:r>
              <a:br>
                <a:rPr lang="en-US" sz="600" b="1" i="1" kern="0">
                  <a:solidFill>
                    <a:srgbClr val="BABABA"/>
                  </a:solidFill>
                  <a:latin typeface="Segoe UI" panose="020B0502040204020203" pitchFamily="34" charset="0"/>
                  <a:cs typeface="Segoe UI" panose="020B0502040204020203" pitchFamily="34" charset="0"/>
                </a:rPr>
              </a:br>
              <a:r>
                <a:rPr lang="en-US" sz="600" b="1" i="1" kern="0">
                  <a:solidFill>
                    <a:srgbClr val="BABABA"/>
                  </a:solidFill>
                  <a:latin typeface="Segoe UI" panose="020B0502040204020203" pitchFamily="34" charset="0"/>
                  <a:cs typeface="Segoe UI" panose="020B0502040204020203" pitchFamily="34" charset="0"/>
                </a:rPr>
                <a:t>On-Premises</a:t>
              </a:r>
            </a:p>
          </p:txBody>
        </p:sp>
        <p:pic>
          <p:nvPicPr>
            <p:cNvPr id="1001" name="Picture 1000">
              <a:extLst>
                <a:ext uri="{FF2B5EF4-FFF2-40B4-BE49-F238E27FC236}">
                  <a16:creationId xmlns:a16="http://schemas.microsoft.com/office/drawing/2014/main" id="{DE100862-E4C9-E304-5B65-57FA69C3D124}"/>
                </a:ext>
              </a:extLst>
            </p:cNvPr>
            <p:cNvPicPr>
              <a:picLocks noChangeAspect="1"/>
            </p:cNvPicPr>
            <p:nvPr/>
          </p:nvPicPr>
          <p:blipFill>
            <a:blip r:embed="rId159">
              <a:alphaModFix amt="50000"/>
            </a:blip>
            <a:stretch>
              <a:fillRect/>
            </a:stretch>
          </p:blipFill>
          <p:spPr>
            <a:xfrm>
              <a:off x="2519727" y="1475764"/>
              <a:ext cx="155187" cy="103458"/>
            </a:xfrm>
            <a:prstGeom prst="rect">
              <a:avLst/>
            </a:prstGeom>
            <a:grpFill/>
          </p:spPr>
        </p:pic>
      </p:grpSp>
      <p:sp>
        <p:nvSpPr>
          <p:cNvPr id="1002" name="Rectangle 1001">
            <a:hlinkClick r:id="rId14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A22EFB89-78B7-7026-5F10-3E4D66FA9DA0}"/>
              </a:ext>
            </a:extLst>
          </p:cNvPr>
          <p:cNvSpPr/>
          <p:nvPr/>
        </p:nvSpPr>
        <p:spPr>
          <a:xfrm>
            <a:off x="3009472" y="906648"/>
            <a:ext cx="462586" cy="1041856"/>
          </a:xfrm>
          <a:prstGeom prst="rect">
            <a:avLst/>
          </a:prstGeom>
          <a:solidFill>
            <a:schemeClr val="bg1"/>
          </a:solidFill>
          <a:ln w="14224" cap="flat" cmpd="sng" algn="ctr">
            <a:solidFill>
              <a:srgbClr val="80C1B9"/>
            </a:solidFill>
            <a:prstDash val="solid"/>
          </a:ln>
          <a:effectLst/>
        </p:spPr>
        <p:txBody>
          <a:bodyPr lIns="0" tIns="548640" rIns="0" rtlCol="0" anchor="t"/>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SaaS</a:t>
            </a:r>
          </a:p>
          <a:p>
            <a:pPr marR="0" lvl="0" algn="ctr" fontAlgn="auto">
              <a:lnSpc>
                <a:spcPct val="97000"/>
              </a:lnSpc>
              <a:spcBef>
                <a:spcPts val="200"/>
              </a:spcBef>
              <a:spcAft>
                <a:spcPts val="0"/>
              </a:spcAft>
              <a:buClrTx/>
              <a:buSzTx/>
              <a:buFontTx/>
              <a:buNone/>
              <a:tabLst/>
              <a:defRPr/>
            </a:pPr>
            <a:r>
              <a:rPr lang="nn-NO" sz="600" b="1" i="1" kern="0">
                <a:solidFill>
                  <a:srgbClr val="BABABA"/>
                </a:solidFill>
                <a:latin typeface="Segoe UI" panose="020B0502040204020203" pitchFamily="34" charset="0"/>
                <a:cs typeface="Segoe UI" panose="020B0502040204020203" pitchFamily="34" charset="0"/>
              </a:rPr>
              <a:t>Cloud Apps</a:t>
            </a:r>
            <a:endParaRPr lang="en-US" sz="600" b="1" i="1" kern="0">
              <a:solidFill>
                <a:srgbClr val="BABABA"/>
              </a:solidFill>
              <a:latin typeface="Segoe UI" panose="020B0502040204020203" pitchFamily="34" charset="0"/>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1003" name="Group 1002">
            <a:extLst>
              <a:ext uri="{FF2B5EF4-FFF2-40B4-BE49-F238E27FC236}">
                <a16:creationId xmlns:a16="http://schemas.microsoft.com/office/drawing/2014/main" id="{7716C0EE-F251-70FA-0B3F-93FBEF42C128}"/>
              </a:ext>
            </a:extLst>
          </p:cNvPr>
          <p:cNvGrpSpPr/>
          <p:nvPr/>
        </p:nvGrpSpPr>
        <p:grpSpPr>
          <a:xfrm>
            <a:off x="4036293" y="904731"/>
            <a:ext cx="462586" cy="1041856"/>
            <a:chOff x="3932734" y="904731"/>
            <a:chExt cx="566145" cy="1041856"/>
          </a:xfrm>
        </p:grpSpPr>
        <p:sp>
          <p:nvSpPr>
            <p:cNvPr id="1004" name="Rectangle 1003">
              <a:extLst>
                <a:ext uri="{FF2B5EF4-FFF2-40B4-BE49-F238E27FC236}">
                  <a16:creationId xmlns:a16="http://schemas.microsoft.com/office/drawing/2014/main" id="{A4CB4068-D094-E909-8AA7-81A3C634D8D0}"/>
                </a:ext>
              </a:extLst>
            </p:cNvPr>
            <p:cNvSpPr/>
            <p:nvPr/>
          </p:nvSpPr>
          <p:spPr>
            <a:xfrm>
              <a:off x="3932734" y="904731"/>
              <a:ext cx="566145" cy="1041856"/>
            </a:xfrm>
            <a:prstGeom prst="rect">
              <a:avLst/>
            </a:prstGeom>
            <a:solidFill>
              <a:schemeClr val="bg1"/>
            </a:solidFill>
            <a:ln w="14224">
              <a:solidFill>
                <a:srgbClr val="A8A8A8"/>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73152"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7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5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rPr>
                <a:t>Other Tools, Logs, &amp; Data Sources</a:t>
              </a:r>
            </a:p>
          </p:txBody>
        </p:sp>
        <p:sp>
          <p:nvSpPr>
            <p:cNvPr id="1005" name="Commitments_EC4D">
              <a:extLst>
                <a:ext uri="{FF2B5EF4-FFF2-40B4-BE49-F238E27FC236}">
                  <a16:creationId xmlns:a16="http://schemas.microsoft.com/office/drawing/2014/main" id="{F7371652-B9C4-52BA-C8D1-79A29658C061}"/>
                </a:ext>
              </a:extLst>
            </p:cNvPr>
            <p:cNvSpPr>
              <a:spLocks noChangeAspect="1" noEditPoints="1"/>
            </p:cNvSpPr>
            <p:nvPr/>
          </p:nvSpPr>
          <p:spPr bwMode="auto">
            <a:xfrm>
              <a:off x="3966129" y="94266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BABAB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006" name="Rectangle 1005">
            <a:hlinkClick r:id="rId14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8BF7A773-A9AE-1919-A3D2-D01DD6AACF1E}"/>
              </a:ext>
            </a:extLst>
          </p:cNvPr>
          <p:cNvSpPr/>
          <p:nvPr/>
        </p:nvSpPr>
        <p:spPr>
          <a:xfrm>
            <a:off x="3496204" y="906733"/>
            <a:ext cx="513394" cy="1041856"/>
          </a:xfrm>
          <a:prstGeom prst="rect">
            <a:avLst/>
          </a:prstGeom>
          <a:solidFill>
            <a:schemeClr val="bg1"/>
          </a:solidFill>
          <a:ln w="14224" cap="flat" cmpd="sng" algn="ctr">
            <a:solidFill>
              <a:srgbClr val="80BCEB"/>
            </a:solidFill>
            <a:prstDash val="solid"/>
          </a:ln>
          <a:effectLst/>
        </p:spPr>
        <p:txBody>
          <a:bodyPr lIns="27432" tIns="548640" rIns="27432" rtlCol="0" anchor="t"/>
          <a:lstStyle/>
          <a:p>
            <a:pPr marR="0" lvl="0" algn="l" defTabSz="914400" rtl="0" eaLnBrk="1" fontAlgn="auto" latinLnBrk="0" hangingPunct="1">
              <a:lnSpc>
                <a:spcPct val="97000"/>
              </a:lnSpc>
              <a:spcBef>
                <a:spcPts val="0"/>
              </a:spcBef>
              <a:spcAft>
                <a:spcPts val="0"/>
              </a:spcAft>
              <a:buClrTx/>
              <a:buSzTx/>
              <a:buFontTx/>
              <a:buNone/>
              <a:tabLst/>
              <a:defRPr/>
            </a:pPr>
            <a:r>
              <a:rPr kumimoji="0" lang="en-US" sz="800" b="1" i="1"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 More</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OT, IoT, SQL, and more</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1007" name="Group 1006">
            <a:extLst>
              <a:ext uri="{FF2B5EF4-FFF2-40B4-BE49-F238E27FC236}">
                <a16:creationId xmlns:a16="http://schemas.microsoft.com/office/drawing/2014/main" id="{6DC6F09E-39D7-5FEC-73A3-637E52DE8626}"/>
              </a:ext>
            </a:extLst>
          </p:cNvPr>
          <p:cNvGrpSpPr/>
          <p:nvPr/>
        </p:nvGrpSpPr>
        <p:grpSpPr>
          <a:xfrm>
            <a:off x="251922" y="905741"/>
            <a:ext cx="3784962" cy="512636"/>
            <a:chOff x="251920" y="1343603"/>
            <a:chExt cx="3680815" cy="512636"/>
          </a:xfrm>
        </p:grpSpPr>
        <p:sp>
          <p:nvSpPr>
            <p:cNvPr id="1008" name="Rounded Rectangle 1457">
              <a:hlinkClick r:id="rId16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AA9D99C1-BAC0-B4DB-2C7A-503033605EBA}"/>
                </a:ext>
              </a:extLst>
            </p:cNvPr>
            <p:cNvSpPr/>
            <p:nvPr/>
          </p:nvSpPr>
          <p:spPr>
            <a:xfrm>
              <a:off x="2383233" y="1444501"/>
              <a:ext cx="154950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analytics on top attacks</a:t>
              </a:r>
            </a:p>
          </p:txBody>
        </p:sp>
        <p:sp>
          <p:nvSpPr>
            <p:cNvPr id="1009" name="Rectangle 1008">
              <a:hlinkClick r:id="rId161" tooltip="Unified detection and response platform designed to simplify security operations with integrated detection, automated investigation and response across platforms and clouds. "/>
              <a:extLst>
                <a:ext uri="{FF2B5EF4-FFF2-40B4-BE49-F238E27FC236}">
                  <a16:creationId xmlns:a16="http://schemas.microsoft.com/office/drawing/2014/main" id="{F07DCD17-6933-942E-A774-D220AB69824B}"/>
                </a:ext>
              </a:extLst>
            </p:cNvPr>
            <p:cNvSpPr/>
            <p:nvPr/>
          </p:nvSpPr>
          <p:spPr>
            <a:xfrm>
              <a:off x="251920" y="1343603"/>
              <a:ext cx="3653629" cy="439524"/>
            </a:xfrm>
            <a:prstGeom prst="rect">
              <a:avLst/>
            </a:prstGeom>
            <a:solidFill>
              <a:srgbClr val="E5F3FF"/>
            </a:solidFill>
            <a:ln w="19050" cap="flat" cmpd="sng" algn="ctr">
              <a:solidFill>
                <a:srgbClr val="003C6C"/>
              </a:solidFill>
              <a:prstDash val="solid"/>
            </a:ln>
            <a:effectLst/>
          </p:spPr>
          <p:txBody>
            <a:bodyPr lIns="45720" rIns="45720" rtlCol="0" anchor="t"/>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010" name="Rounded Rectangle 1457">
              <a:hlinkClick r:id="rId162"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7D36CBF-B0C7-F224-CAFA-22DB9CAED917}"/>
                </a:ext>
              </a:extLst>
            </p:cNvPr>
            <p:cNvSpPr/>
            <p:nvPr/>
          </p:nvSpPr>
          <p:spPr>
            <a:xfrm>
              <a:off x="351675" y="1559531"/>
              <a:ext cx="3523810" cy="185130"/>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algn="l" defTabSz="914400" rtl="0" eaLnBrk="1" fontAlgn="auto" latinLnBrk="0" hangingPunct="1">
                <a:lnSpc>
                  <a:spcPct val="90000"/>
                </a:lnSpc>
                <a:spcBef>
                  <a:spcPts val="0"/>
                </a:spcBef>
                <a:spcAft>
                  <a:spcPts val="150"/>
                </a:spcAft>
                <a:buClrTx/>
                <a:buSzTx/>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Detection &amp; Remediation | Automated Investigation &amp; Remediation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Threat Hunting</a:t>
              </a:r>
            </a:p>
          </p:txBody>
        </p:sp>
        <p:sp>
          <p:nvSpPr>
            <p:cNvPr id="1011" name="TextBox 1010">
              <a:hlinkClick r:id="rId162"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897238C6-E24F-85D2-87BE-E881F13D5C31}"/>
                </a:ext>
              </a:extLst>
            </p:cNvPr>
            <p:cNvSpPr txBox="1"/>
            <p:nvPr/>
          </p:nvSpPr>
          <p:spPr>
            <a:xfrm>
              <a:off x="271463" y="1381740"/>
              <a:ext cx="3605524" cy="226665"/>
            </a:xfrm>
            <a:prstGeom prst="rect">
              <a:avLst/>
            </a:prstGeom>
            <a:noFill/>
          </p:spPr>
          <p:txBody>
            <a:bodyPr wrap="square" lIns="0" rIns="0" anchor="ctr">
              <a:spAutoFit/>
            </a:bodyPr>
            <a:lstStyle/>
            <a:p>
              <a:pPr algn="ctr">
                <a:lnSpc>
                  <a:spcPct val="97000"/>
                </a:lnSpc>
                <a:spcAft>
                  <a:spcPts val="100"/>
                </a:spcAft>
                <a:tabLst>
                  <a:tab pos="571500" algn="l"/>
                </a:tabLst>
                <a:defRPr/>
              </a:pPr>
              <a:r>
                <a:rPr lang="en-US" sz="900" b="1" kern="0" dirty="0">
                  <a:gradFill>
                    <a:gsLst>
                      <a:gs pos="0">
                        <a:srgbClr val="505050">
                          <a:lumMod val="75000"/>
                        </a:srgbClr>
                      </a:gs>
                      <a:gs pos="100000">
                        <a:srgbClr val="505050">
                          <a:lumMod val="75000"/>
                        </a:srgbClr>
                      </a:gs>
                    </a:gsLst>
                    <a:lin ang="5400000" scaled="1"/>
                  </a:gradFill>
                  <a:cs typeface="Segoe UI Semibold" panose="020B0702040204020203" pitchFamily="34" charset="0"/>
                </a:rPr>
                <a:t>Microsoft Defender – </a:t>
              </a:r>
              <a:r>
                <a:rPr lang="en-US" sz="900" b="1" i="1" kern="0" dirty="0">
                  <a:gradFill>
                    <a:gsLst>
                      <a:gs pos="0">
                        <a:srgbClr val="505050">
                          <a:lumMod val="75000"/>
                        </a:srgbClr>
                      </a:gs>
                      <a:gs pos="100000">
                        <a:srgbClr val="505050">
                          <a:lumMod val="75000"/>
                        </a:srgbClr>
                      </a:gs>
                    </a:gsLst>
                    <a:lin ang="5400000" scaled="1"/>
                  </a:gradFill>
                  <a:latin typeface="Segoe UI Semibold" panose="020B0702040204020203" pitchFamily="34" charset="0"/>
                  <a:cs typeface="Segoe UI Semibold" panose="020B0702040204020203" pitchFamily="34" charset="0"/>
                </a:rPr>
                <a:t>Extended Detection and Response (XDR)</a:t>
              </a:r>
            </a:p>
          </p:txBody>
        </p:sp>
      </p:grpSp>
    </p:spTree>
    <p:extLst>
      <p:ext uri="{BB962C8B-B14F-4D97-AF65-F5344CB8AC3E}">
        <p14:creationId xmlns:p14="http://schemas.microsoft.com/office/powerpoint/2010/main" val="2766377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22B6-1962-8A5C-8F6E-FEB497E8230F}"/>
              </a:ext>
            </a:extLst>
          </p:cNvPr>
          <p:cNvSpPr>
            <a:spLocks noGrp="1"/>
          </p:cNvSpPr>
          <p:nvPr>
            <p:ph type="title"/>
          </p:nvPr>
        </p:nvSpPr>
        <p:spPr/>
        <p:txBody>
          <a:bodyPr>
            <a:normAutofit/>
          </a:bodyPr>
          <a:lstStyle/>
          <a:p>
            <a:r>
              <a:rPr lang="es-ES_tradnl" b="1" dirty="0">
                <a:effectLst/>
                <a:latin typeface="Helvetica Neue" panose="02000503000000020004" pitchFamily="2" charset="0"/>
              </a:rPr>
              <a:t>Procesos de Gestión de Incidentes de Seguridad</a:t>
            </a:r>
            <a:endParaRPr lang="es-ES_tradnl" dirty="0"/>
          </a:p>
        </p:txBody>
      </p:sp>
      <p:sp>
        <p:nvSpPr>
          <p:cNvPr id="3" name="Content Placeholder 2">
            <a:extLst>
              <a:ext uri="{FF2B5EF4-FFF2-40B4-BE49-F238E27FC236}">
                <a16:creationId xmlns:a16="http://schemas.microsoft.com/office/drawing/2014/main" id="{164993A7-9B74-D24F-94BE-AF1C219DA74B}"/>
              </a:ext>
            </a:extLst>
          </p:cNvPr>
          <p:cNvSpPr>
            <a:spLocks noGrp="1"/>
          </p:cNvSpPr>
          <p:nvPr>
            <p:ph idx="1"/>
          </p:nvPr>
        </p:nvSpPr>
        <p:spPr>
          <a:xfrm>
            <a:off x="685801" y="2142067"/>
            <a:ext cx="5956539" cy="4362250"/>
          </a:xfrm>
        </p:spPr>
        <p:txBody>
          <a:bodyPr>
            <a:normAutofit fontScale="92500" lnSpcReduction="20000"/>
          </a:bodyPr>
          <a:lstStyle/>
          <a:p>
            <a:pPr>
              <a:buFont typeface="+mj-lt"/>
              <a:buAutoNum type="arabicPeriod"/>
            </a:pPr>
            <a:r>
              <a:rPr lang="es-ES_tradnl" b="1" i="1" dirty="0">
                <a:solidFill>
                  <a:schemeClr val="accent2"/>
                </a:solidFill>
                <a:effectLst/>
                <a:latin typeface="Helvetica Neue" panose="02000503000000020004" pitchFamily="2" charset="0"/>
              </a:rPr>
              <a:t>Preparación:</a:t>
            </a:r>
            <a:r>
              <a:rPr lang="es-ES_tradnl" dirty="0">
                <a:effectLst/>
                <a:latin typeface="Helvetica Neue" panose="02000503000000020004" pitchFamily="2" charset="0"/>
              </a:rPr>
              <a:t> Incluye la preparación para manejar incidentes y la prevención de los mismos.</a:t>
            </a:r>
          </a:p>
          <a:p>
            <a:pPr>
              <a:buFont typeface="+mj-lt"/>
              <a:buAutoNum type="arabicPeriod"/>
            </a:pPr>
            <a:r>
              <a:rPr lang="es-ES_tradnl" b="1" i="1" dirty="0">
                <a:solidFill>
                  <a:schemeClr val="accent2"/>
                </a:solidFill>
                <a:effectLst/>
                <a:latin typeface="Helvetica Neue" panose="02000503000000020004" pitchFamily="2" charset="0"/>
              </a:rPr>
              <a:t>Detección y Análisis:</a:t>
            </a:r>
            <a:r>
              <a:rPr lang="es-ES_tradnl" i="1" dirty="0">
                <a:solidFill>
                  <a:schemeClr val="accent2"/>
                </a:solidFill>
                <a:effectLst/>
                <a:latin typeface="Helvetica Neue" panose="02000503000000020004" pitchFamily="2" charset="0"/>
              </a:rPr>
              <a:t> </a:t>
            </a:r>
            <a:r>
              <a:rPr lang="es-ES_tradnl" dirty="0">
                <a:effectLst/>
                <a:latin typeface="Helvetica Neue" panose="02000503000000020004" pitchFamily="2" charset="0"/>
              </a:rPr>
              <a:t>Implica identificar vectores de ataque, signos de un incidente, análisis del incidente y notificación del mismo.</a:t>
            </a:r>
          </a:p>
          <a:p>
            <a:pPr>
              <a:buFont typeface="+mj-lt"/>
              <a:buAutoNum type="arabicPeriod"/>
            </a:pPr>
            <a:r>
              <a:rPr lang="es-ES_tradnl" b="1" i="1" dirty="0">
                <a:solidFill>
                  <a:schemeClr val="accent2"/>
                </a:solidFill>
                <a:effectLst/>
                <a:latin typeface="Helvetica Neue" panose="02000503000000020004" pitchFamily="2" charset="0"/>
              </a:rPr>
              <a:t>Contención, Erradicación y Recuperación:</a:t>
            </a:r>
            <a:r>
              <a:rPr lang="es-ES_tradnl" i="1" dirty="0">
                <a:solidFill>
                  <a:schemeClr val="accent2"/>
                </a:solidFill>
                <a:effectLst/>
                <a:latin typeface="Helvetica Neue" panose="02000503000000020004" pitchFamily="2" charset="0"/>
              </a:rPr>
              <a:t> </a:t>
            </a:r>
            <a:r>
              <a:rPr lang="es-ES_tradnl" dirty="0">
                <a:effectLst/>
                <a:latin typeface="Helvetica Neue" panose="02000503000000020004" pitchFamily="2" charset="0"/>
              </a:rPr>
              <a:t>Selecciona una estrategia de contención, recopila pruebas, identifica los hosts atacantes, y erradica y se recupera del incidente.</a:t>
            </a:r>
          </a:p>
          <a:p>
            <a:pPr>
              <a:buFont typeface="+mj-lt"/>
              <a:buAutoNum type="arabicPeriod"/>
            </a:pPr>
            <a:r>
              <a:rPr lang="es-ES_tradnl" b="1" i="1" dirty="0">
                <a:solidFill>
                  <a:schemeClr val="accent2"/>
                </a:solidFill>
                <a:effectLst/>
                <a:latin typeface="Helvetica Neue" panose="02000503000000020004" pitchFamily="2" charset="0"/>
              </a:rPr>
              <a:t>Actividades Post-Incidente:</a:t>
            </a:r>
            <a:r>
              <a:rPr lang="es-ES_tradnl" i="1" dirty="0">
                <a:solidFill>
                  <a:schemeClr val="accent2"/>
                </a:solidFill>
                <a:effectLst/>
                <a:latin typeface="Helvetica Neue" panose="02000503000000020004" pitchFamily="2" charset="0"/>
              </a:rPr>
              <a:t> </a:t>
            </a:r>
            <a:r>
              <a:rPr lang="es-ES_tradnl" dirty="0">
                <a:effectLst/>
                <a:latin typeface="Helvetica Neue" panose="02000503000000020004" pitchFamily="2" charset="0"/>
              </a:rPr>
              <a:t>Incluye la identificación de lecciones aprendidas, el uso de datos recopilados sobre el incidente y la retención de pruebas.</a:t>
            </a:r>
          </a:p>
          <a:p>
            <a:pPr marL="0" indent="0">
              <a:buNone/>
            </a:pPr>
            <a:r>
              <a:rPr lang="es-ES_tradnl" sz="1800" dirty="0">
                <a:effectLst/>
                <a:latin typeface="Helvetica Neue" panose="02000503000000020004" pitchFamily="2" charset="0"/>
              </a:rPr>
              <a:t>Fuente: NIST (</a:t>
            </a:r>
            <a:r>
              <a:rPr lang="es-ES_tradnl" sz="1800" dirty="0" err="1">
                <a:effectLst/>
                <a:latin typeface="Helvetica Neue" panose="02000503000000020004" pitchFamily="2" charset="0"/>
              </a:rPr>
              <a:t>National</a:t>
            </a:r>
            <a:r>
              <a:rPr lang="es-ES_tradnl" sz="1800" dirty="0">
                <a:effectLst/>
                <a:latin typeface="Helvetica Neue" panose="02000503000000020004" pitchFamily="2" charset="0"/>
              </a:rPr>
              <a:t> </a:t>
            </a:r>
            <a:r>
              <a:rPr lang="es-ES_tradnl" sz="1800" dirty="0" err="1">
                <a:effectLst/>
                <a:latin typeface="Helvetica Neue" panose="02000503000000020004" pitchFamily="2" charset="0"/>
              </a:rPr>
              <a:t>Institute</a:t>
            </a:r>
            <a:r>
              <a:rPr lang="es-ES_tradnl" sz="1800" dirty="0">
                <a:effectLst/>
                <a:latin typeface="Helvetica Neue" panose="02000503000000020004" pitchFamily="2" charset="0"/>
              </a:rPr>
              <a:t> </a:t>
            </a:r>
            <a:r>
              <a:rPr lang="es-ES_tradnl" sz="1800" dirty="0" err="1">
                <a:effectLst/>
                <a:latin typeface="Helvetica Neue" panose="02000503000000020004" pitchFamily="2" charset="0"/>
              </a:rPr>
              <a:t>of</a:t>
            </a:r>
            <a:r>
              <a:rPr lang="es-ES_tradnl" sz="1800" dirty="0">
                <a:effectLst/>
                <a:latin typeface="Helvetica Neue" panose="02000503000000020004" pitchFamily="2" charset="0"/>
              </a:rPr>
              <a:t> </a:t>
            </a:r>
            <a:r>
              <a:rPr lang="es-ES_tradnl" sz="1800" dirty="0" err="1">
                <a:effectLst/>
                <a:latin typeface="Helvetica Neue" panose="02000503000000020004" pitchFamily="2" charset="0"/>
              </a:rPr>
              <a:t>Standards</a:t>
            </a:r>
            <a:r>
              <a:rPr lang="es-ES_tradnl" sz="1800" dirty="0">
                <a:effectLst/>
                <a:latin typeface="Helvetica Neue" panose="02000503000000020004" pitchFamily="2" charset="0"/>
              </a:rPr>
              <a:t> and </a:t>
            </a:r>
            <a:r>
              <a:rPr lang="es-ES_tradnl" sz="1800" dirty="0" err="1">
                <a:effectLst/>
                <a:latin typeface="Helvetica Neue" panose="02000503000000020004" pitchFamily="2" charset="0"/>
              </a:rPr>
              <a:t>Technology</a:t>
            </a:r>
            <a:r>
              <a:rPr lang="es-ES_tradnl" sz="1800" dirty="0">
                <a:effectLst/>
                <a:latin typeface="Helvetica Neue" panose="02000503000000020004" pitchFamily="2" charset="0"/>
              </a:rPr>
              <a:t>). (2011). "</a:t>
            </a:r>
            <a:r>
              <a:rPr lang="en-US" dirty="0">
                <a:effectLst/>
                <a:latin typeface="Helvetica Neue" panose="02000503000000020004" pitchFamily="2" charset="0"/>
              </a:rPr>
              <a:t>Computer Security Incident Handling Guide</a:t>
            </a:r>
            <a:r>
              <a:rPr lang="es-ES_tradnl" sz="1800" dirty="0">
                <a:effectLst/>
                <a:latin typeface="Helvetica Neue" panose="02000503000000020004" pitchFamily="2" charset="0"/>
              </a:rPr>
              <a:t>”. </a:t>
            </a:r>
            <a:r>
              <a:rPr lang="es-ES_tradnl" sz="1800" dirty="0">
                <a:solidFill>
                  <a:schemeClr val="accent1"/>
                </a:solidFill>
                <a:effectLst/>
                <a:latin typeface="Helvetica Neue" panose="02000503000000020004" pitchFamily="2" charset="0"/>
              </a:rPr>
              <a:t>https://</a:t>
            </a:r>
            <a:r>
              <a:rPr lang="es-ES_tradnl" sz="1800" dirty="0" err="1">
                <a:solidFill>
                  <a:schemeClr val="accent1"/>
                </a:solidFill>
                <a:effectLst/>
                <a:latin typeface="Helvetica Neue" panose="02000503000000020004" pitchFamily="2" charset="0"/>
              </a:rPr>
              <a:t>nvlpubs.nist.gov</a:t>
            </a:r>
            <a:r>
              <a:rPr lang="es-ES_tradnl" sz="1800" dirty="0">
                <a:solidFill>
                  <a:schemeClr val="accent1"/>
                </a:solidFill>
                <a:effectLst/>
                <a:latin typeface="Helvetica Neue" panose="02000503000000020004" pitchFamily="2" charset="0"/>
              </a:rPr>
              <a:t>/</a:t>
            </a:r>
            <a:r>
              <a:rPr lang="es-ES_tradnl" sz="1800" dirty="0" err="1">
                <a:solidFill>
                  <a:schemeClr val="accent1"/>
                </a:solidFill>
                <a:effectLst/>
                <a:latin typeface="Helvetica Neue" panose="02000503000000020004" pitchFamily="2" charset="0"/>
              </a:rPr>
              <a:t>nistpubs</a:t>
            </a:r>
            <a:r>
              <a:rPr lang="es-ES_tradnl" sz="1800" dirty="0">
                <a:solidFill>
                  <a:schemeClr val="accent1"/>
                </a:solidFill>
                <a:effectLst/>
                <a:latin typeface="Helvetica Neue" panose="02000503000000020004" pitchFamily="2" charset="0"/>
              </a:rPr>
              <a:t>/</a:t>
            </a:r>
            <a:r>
              <a:rPr lang="es-ES_tradnl" sz="1800" dirty="0" err="1">
                <a:solidFill>
                  <a:schemeClr val="accent1"/>
                </a:solidFill>
                <a:effectLst/>
                <a:latin typeface="Helvetica Neue" panose="02000503000000020004" pitchFamily="2" charset="0"/>
              </a:rPr>
              <a:t>SpecialPublications</a:t>
            </a:r>
            <a:r>
              <a:rPr lang="es-ES_tradnl" sz="1800" dirty="0">
                <a:solidFill>
                  <a:schemeClr val="accent1"/>
                </a:solidFill>
                <a:effectLst/>
                <a:latin typeface="Helvetica Neue" panose="02000503000000020004" pitchFamily="2" charset="0"/>
              </a:rPr>
              <a:t>/NIST.SP.800-61r2.pdf</a:t>
            </a:r>
          </a:p>
        </p:txBody>
      </p:sp>
      <p:pic>
        <p:nvPicPr>
          <p:cNvPr id="4" name="Picture 3">
            <a:extLst>
              <a:ext uri="{FF2B5EF4-FFF2-40B4-BE49-F238E27FC236}">
                <a16:creationId xmlns:a16="http://schemas.microsoft.com/office/drawing/2014/main" id="{5B0D35C5-93FF-8AD4-C46F-9004D23CE100}"/>
              </a:ext>
            </a:extLst>
          </p:cNvPr>
          <p:cNvPicPr>
            <a:picLocks noChangeAspect="1"/>
          </p:cNvPicPr>
          <p:nvPr/>
        </p:nvPicPr>
        <p:blipFill>
          <a:blip r:embed="rId2"/>
          <a:stretch>
            <a:fillRect/>
          </a:stretch>
        </p:blipFill>
        <p:spPr>
          <a:xfrm>
            <a:off x="6811311" y="2643812"/>
            <a:ext cx="4965183" cy="2600111"/>
          </a:xfrm>
          <a:prstGeom prst="rect">
            <a:avLst/>
          </a:prstGeom>
        </p:spPr>
      </p:pic>
    </p:spTree>
    <p:extLst>
      <p:ext uri="{BB962C8B-B14F-4D97-AF65-F5344CB8AC3E}">
        <p14:creationId xmlns:p14="http://schemas.microsoft.com/office/powerpoint/2010/main" val="3935314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277A-12ED-E8A9-9DA2-626E838E3C86}"/>
              </a:ext>
            </a:extLst>
          </p:cNvPr>
          <p:cNvSpPr>
            <a:spLocks noGrp="1"/>
          </p:cNvSpPr>
          <p:nvPr>
            <p:ph type="title"/>
          </p:nvPr>
        </p:nvSpPr>
        <p:spPr/>
        <p:txBody>
          <a:bodyPr/>
          <a:lstStyle/>
          <a:p>
            <a:r>
              <a:rPr lang="es-ES_tradnl" b="1" dirty="0">
                <a:effectLst/>
                <a:latin typeface="Helvetica Neue" panose="02000503000000020004" pitchFamily="2" charset="0"/>
              </a:rPr>
              <a:t>Procesos de Gestión de Incidentes de Seguridad - PLAYBOOKS</a:t>
            </a:r>
            <a:endParaRPr lang="en-PE" dirty="0"/>
          </a:p>
        </p:txBody>
      </p:sp>
      <p:sp>
        <p:nvSpPr>
          <p:cNvPr id="3" name="Content Placeholder 2">
            <a:extLst>
              <a:ext uri="{FF2B5EF4-FFF2-40B4-BE49-F238E27FC236}">
                <a16:creationId xmlns:a16="http://schemas.microsoft.com/office/drawing/2014/main" id="{6FE0BA01-3557-AFBE-31C5-67561CA20030}"/>
              </a:ext>
            </a:extLst>
          </p:cNvPr>
          <p:cNvSpPr>
            <a:spLocks noGrp="1"/>
          </p:cNvSpPr>
          <p:nvPr>
            <p:ph idx="1"/>
          </p:nvPr>
        </p:nvSpPr>
        <p:spPr>
          <a:xfrm>
            <a:off x="685801" y="2065867"/>
            <a:ext cx="4662576" cy="4405382"/>
          </a:xfrm>
        </p:spPr>
        <p:txBody>
          <a:bodyPr>
            <a:normAutofit/>
          </a:bodyPr>
          <a:lstStyle/>
          <a:p>
            <a:pPr marL="0" indent="0">
              <a:buNone/>
            </a:pPr>
            <a:r>
              <a:rPr lang="es-ES_tradnl" dirty="0">
                <a:effectLst/>
                <a:latin typeface="Helvetica Neue" panose="02000503000000020004" pitchFamily="2" charset="0"/>
              </a:rPr>
              <a:t>Los </a:t>
            </a:r>
            <a:r>
              <a:rPr lang="es-ES_tradnl" b="1" i="1" dirty="0">
                <a:effectLst/>
                <a:latin typeface="Helvetica Neue" panose="02000503000000020004" pitchFamily="2" charset="0"/>
              </a:rPr>
              <a:t>PLAYBOOKS</a:t>
            </a:r>
            <a:r>
              <a:rPr lang="es-ES_tradnl" dirty="0">
                <a:effectLst/>
                <a:latin typeface="Helvetica Neue" panose="02000503000000020004" pitchFamily="2" charset="0"/>
              </a:rPr>
              <a:t> contienen pasos técnicos que un analista de seguridad debe completar para investigar y responder adecuadamente a un posible incidente de seguridad. Tener una estructura y unos pasos claros simplifica la respuesta y reduce la probabilidad de error humano.</a:t>
            </a:r>
            <a:endParaRPr lang="es-ES_tradnl"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i="1" dirty="0">
                <a:latin typeface="Helvetica Neue" panose="02000503000000020004" pitchFamily="2" charset="0"/>
                <a:ea typeface="Helvetica Neue" panose="02000503000000020004" pitchFamily="2" charset="0"/>
                <a:cs typeface="Helvetica Neue" panose="02000503000000020004" pitchFamily="2" charset="0"/>
              </a:rPr>
              <a:t>Fuente:</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None/>
            </a:pPr>
            <a:r>
              <a:rPr lang="en-US"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https://docs.aws.amazon.com/whitepapers/latest/aws-security-incident-response-guide/what-to-create-playbooks-for.html</a:t>
            </a:r>
            <a:endParaRPr lang="en-US"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https://</a:t>
            </a:r>
            <a:r>
              <a:rPr lang="en-US" u="sng"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github.com</a:t>
            </a: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r>
              <a:rPr lang="en-US" u="sng"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aws</a:t>
            </a: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-samples/</a:t>
            </a:r>
            <a:r>
              <a:rPr lang="en-US" u="sng"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aws</a:t>
            </a:r>
            <a:r>
              <a:rPr lang="en-US"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-customer-playbook-framework</a:t>
            </a:r>
            <a:endParaRPr lang="en-PE" u="sng"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96EBC618-A487-CF2D-545C-512877413211}"/>
              </a:ext>
            </a:extLst>
          </p:cNvPr>
          <p:cNvPicPr>
            <a:picLocks noChangeAspect="1"/>
          </p:cNvPicPr>
          <p:nvPr/>
        </p:nvPicPr>
        <p:blipFill>
          <a:blip r:embed="rId3"/>
          <a:stretch>
            <a:fillRect/>
          </a:stretch>
        </p:blipFill>
        <p:spPr>
          <a:xfrm>
            <a:off x="5574636" y="2670761"/>
            <a:ext cx="6017827" cy="3195594"/>
          </a:xfrm>
          <a:prstGeom prst="rect">
            <a:avLst/>
          </a:prstGeom>
        </p:spPr>
      </p:pic>
    </p:spTree>
    <p:extLst>
      <p:ext uri="{BB962C8B-B14F-4D97-AF65-F5344CB8AC3E}">
        <p14:creationId xmlns:p14="http://schemas.microsoft.com/office/powerpoint/2010/main" val="1895118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2B22-9A66-38B2-3EAE-FB8694348A8B}"/>
              </a:ext>
            </a:extLst>
          </p:cNvPr>
          <p:cNvSpPr>
            <a:spLocks noGrp="1"/>
          </p:cNvSpPr>
          <p:nvPr>
            <p:ph type="title"/>
          </p:nvPr>
        </p:nvSpPr>
        <p:spPr>
          <a:xfrm>
            <a:off x="1030287" y="1123950"/>
            <a:ext cx="10131425" cy="1456267"/>
          </a:xfrm>
        </p:spPr>
        <p:txBody>
          <a:bodyPr/>
          <a:lstStyle/>
          <a:p>
            <a:pPr algn="ctr"/>
            <a:r>
              <a:rPr lang="es-ES_tradnl" sz="3600" b="1" dirty="0">
                <a:effectLst/>
                <a:latin typeface="Helvetica Neue" panose="02000503000000020004" pitchFamily="2" charset="0"/>
              </a:rPr>
              <a:t>5. Conclusiones y Cierre</a:t>
            </a:r>
            <a:endParaRPr lang="es-ES_tradnl" dirty="0"/>
          </a:p>
        </p:txBody>
      </p:sp>
      <p:pic>
        <p:nvPicPr>
          <p:cNvPr id="5" name="Picture 4" descr="A cartoon of a person with white hair&#10;&#10;Description automatically generated">
            <a:extLst>
              <a:ext uri="{FF2B5EF4-FFF2-40B4-BE49-F238E27FC236}">
                <a16:creationId xmlns:a16="http://schemas.microsoft.com/office/drawing/2014/main" id="{FBA5975B-B072-58AD-6F67-AAB848DD2479}"/>
              </a:ext>
            </a:extLst>
          </p:cNvPr>
          <p:cNvPicPr>
            <a:picLocks noChangeAspect="1"/>
          </p:cNvPicPr>
          <p:nvPr/>
        </p:nvPicPr>
        <p:blipFill>
          <a:blip r:embed="rId2"/>
          <a:stretch>
            <a:fillRect/>
          </a:stretch>
        </p:blipFill>
        <p:spPr>
          <a:xfrm>
            <a:off x="4529235" y="2580217"/>
            <a:ext cx="3133527" cy="3117206"/>
          </a:xfrm>
          <a:prstGeom prst="rect">
            <a:avLst/>
          </a:prstGeom>
        </p:spPr>
      </p:pic>
    </p:spTree>
    <p:extLst>
      <p:ext uri="{BB962C8B-B14F-4D97-AF65-F5344CB8AC3E}">
        <p14:creationId xmlns:p14="http://schemas.microsoft.com/office/powerpoint/2010/main" val="1611227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9B8C-DA30-6D59-337C-FE7874AA2C10}"/>
              </a:ext>
            </a:extLst>
          </p:cNvPr>
          <p:cNvSpPr>
            <a:spLocks noGrp="1"/>
          </p:cNvSpPr>
          <p:nvPr>
            <p:ph type="title"/>
          </p:nvPr>
        </p:nvSpPr>
        <p:spPr/>
        <p:txBody>
          <a:bodyPr/>
          <a:lstStyle/>
          <a:p>
            <a:r>
              <a:rPr lang="es-ES_tradnl" b="1" dirty="0">
                <a:effectLst/>
                <a:latin typeface="Helvetica Neue" panose="02000503000000020004" pitchFamily="2" charset="0"/>
              </a:rPr>
              <a:t>Conclusión</a:t>
            </a:r>
            <a:endParaRPr lang="es-ES_tradnl" dirty="0"/>
          </a:p>
        </p:txBody>
      </p:sp>
      <p:sp>
        <p:nvSpPr>
          <p:cNvPr id="3" name="Content Placeholder 2">
            <a:extLst>
              <a:ext uri="{FF2B5EF4-FFF2-40B4-BE49-F238E27FC236}">
                <a16:creationId xmlns:a16="http://schemas.microsoft.com/office/drawing/2014/main" id="{836136B0-1C6E-5871-95D0-039C165C75B3}"/>
              </a:ext>
            </a:extLst>
          </p:cNvPr>
          <p:cNvSpPr>
            <a:spLocks noGrp="1"/>
          </p:cNvSpPr>
          <p:nvPr>
            <p:ph idx="1"/>
          </p:nvPr>
        </p:nvSpPr>
        <p:spPr>
          <a:xfrm>
            <a:off x="685801" y="1925128"/>
            <a:ext cx="10131425" cy="1456267"/>
          </a:xfrm>
        </p:spPr>
        <p:txBody>
          <a:bodyPr/>
          <a:lstStyle/>
          <a:p>
            <a:pPr marL="0" indent="0" algn="ctr">
              <a:buNone/>
            </a:pPr>
            <a:r>
              <a:rPr lang="es-ES_tradnl" i="1" dirty="0">
                <a:effectLst/>
                <a:latin typeface="Helvetica Neue" panose="02000503000000020004" pitchFamily="2" charset="0"/>
              </a:rPr>
              <a:t>“La seguridad es un campo en constante evolución que requiere un compromiso continuo con el aprendizaje y la mejora. A medida que las amenazas y los desafíos de seguridad siguen cambiando, es crucial mantenerse al día con las últimas tendencias, tecnologías y prácticas de seguridad.”</a:t>
            </a:r>
          </a:p>
        </p:txBody>
      </p:sp>
      <p:pic>
        <p:nvPicPr>
          <p:cNvPr id="8194" name="Picture 2" descr="Diagram comparing traditional programming and the AI paradigm">
            <a:extLst>
              <a:ext uri="{FF2B5EF4-FFF2-40B4-BE49-F238E27FC236}">
                <a16:creationId xmlns:a16="http://schemas.microsoft.com/office/drawing/2014/main" id="{815D4F0B-5D5D-99C0-A998-AEF7DE8DC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54" y="4503948"/>
            <a:ext cx="8876288" cy="145626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B401372-D6BA-8905-BBBE-D06717D954B1}"/>
              </a:ext>
            </a:extLst>
          </p:cNvPr>
          <p:cNvSpPr txBox="1">
            <a:spLocks/>
          </p:cNvSpPr>
          <p:nvPr/>
        </p:nvSpPr>
        <p:spPr>
          <a:xfrm>
            <a:off x="685801" y="3454720"/>
            <a:ext cx="5771072" cy="727972"/>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b="1" dirty="0">
                <a:latin typeface="Helvetica Neue" panose="02000503000000020004" pitchFamily="2" charset="0"/>
              </a:rPr>
              <a:t>¿QUE ES LO QUE SIGUE?</a:t>
            </a:r>
            <a:endParaRPr lang="es-ES_tradnl" dirty="0"/>
          </a:p>
        </p:txBody>
      </p:sp>
    </p:spTree>
    <p:extLst>
      <p:ext uri="{BB962C8B-B14F-4D97-AF65-F5344CB8AC3E}">
        <p14:creationId xmlns:p14="http://schemas.microsoft.com/office/powerpoint/2010/main" val="98562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9880-8615-A257-D08D-D8B420C1072C}"/>
              </a:ext>
            </a:extLst>
          </p:cNvPr>
          <p:cNvSpPr>
            <a:spLocks noGrp="1"/>
          </p:cNvSpPr>
          <p:nvPr>
            <p:ph type="title"/>
          </p:nvPr>
        </p:nvSpPr>
        <p:spPr/>
        <p:txBody>
          <a:bodyPr/>
          <a:lstStyle/>
          <a:p>
            <a:r>
              <a:rPr lang="es-ES_tradnl" b="1" dirty="0">
                <a:latin typeface="Helvetica Neue" panose="02000503000000020004" pitchFamily="2" charset="0"/>
              </a:rPr>
              <a:t>SECURITY FREE AND PAY PATH LEARNING ENTRY TO JUNIOR</a:t>
            </a:r>
            <a:endParaRPr lang="en-PE" dirty="0"/>
          </a:p>
        </p:txBody>
      </p:sp>
      <p:pic>
        <p:nvPicPr>
          <p:cNvPr id="7172" name="Picture 4" descr="Fortinet NSE 2: Network Security Associate | Certification Courses Training">
            <a:extLst>
              <a:ext uri="{FF2B5EF4-FFF2-40B4-BE49-F238E27FC236}">
                <a16:creationId xmlns:a16="http://schemas.microsoft.com/office/drawing/2014/main" id="{AE0A8422-7747-E9A4-4314-2C0378682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680" y="2823779"/>
            <a:ext cx="489204" cy="48920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38C51FF-53C8-1497-52F6-6C3BCB3FD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476" y="2823779"/>
            <a:ext cx="489204" cy="48920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ortinet Certified Fundamentals Cybersecurity - Credly">
            <a:extLst>
              <a:ext uri="{FF2B5EF4-FFF2-40B4-BE49-F238E27FC236}">
                <a16:creationId xmlns:a16="http://schemas.microsoft.com/office/drawing/2014/main" id="{AC35D4BB-5FA1-AE92-89FC-15FBA2E94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476" y="3386135"/>
            <a:ext cx="978408" cy="97840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ntroduction to Cybersecurity - Credly">
            <a:extLst>
              <a:ext uri="{FF2B5EF4-FFF2-40B4-BE49-F238E27FC236}">
                <a16:creationId xmlns:a16="http://schemas.microsoft.com/office/drawing/2014/main" id="{E5B1FA3F-DC90-A51A-8C4C-2B3BBAB1EE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692" y="4799562"/>
            <a:ext cx="978408" cy="97840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ybersecurity Essentials - Credly">
            <a:extLst>
              <a:ext uri="{FF2B5EF4-FFF2-40B4-BE49-F238E27FC236}">
                <a16:creationId xmlns:a16="http://schemas.microsoft.com/office/drawing/2014/main" id="{D579BB93-84AE-175F-1749-7D2E88755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972" y="4799562"/>
            <a:ext cx="978408" cy="978408"/>
          </a:xfrm>
          <a:prstGeom prst="rect">
            <a:avLst/>
          </a:prstGeom>
          <a:noFill/>
          <a:extLst>
            <a:ext uri="{909E8E84-426E-40DD-AFC4-6F175D3DCCD1}">
              <a14:hiddenFill xmlns:a14="http://schemas.microsoft.com/office/drawing/2010/main">
                <a:solidFill>
                  <a:srgbClr val="FFFFFF"/>
                </a:solidFill>
              </a14:hiddenFill>
            </a:ext>
          </a:extLst>
        </p:spPr>
      </p:pic>
      <p:sp>
        <p:nvSpPr>
          <p:cNvPr id="8" name="Double Bracket 7">
            <a:extLst>
              <a:ext uri="{FF2B5EF4-FFF2-40B4-BE49-F238E27FC236}">
                <a16:creationId xmlns:a16="http://schemas.microsoft.com/office/drawing/2014/main" id="{756ADF4F-B8F2-27EC-E3D1-6E0B12786A42}"/>
              </a:ext>
            </a:extLst>
          </p:cNvPr>
          <p:cNvSpPr/>
          <p:nvPr/>
        </p:nvSpPr>
        <p:spPr>
          <a:xfrm>
            <a:off x="3213341" y="2725524"/>
            <a:ext cx="2636966" cy="3278038"/>
          </a:xfrm>
          <a:prstGeom prst="bracketPair">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E"/>
          </a:p>
        </p:txBody>
      </p:sp>
      <p:sp>
        <p:nvSpPr>
          <p:cNvPr id="9" name="TextBox 8">
            <a:extLst>
              <a:ext uri="{FF2B5EF4-FFF2-40B4-BE49-F238E27FC236}">
                <a16:creationId xmlns:a16="http://schemas.microsoft.com/office/drawing/2014/main" id="{37B02284-FAAC-03E6-B665-50FE87B901A4}"/>
              </a:ext>
            </a:extLst>
          </p:cNvPr>
          <p:cNvSpPr txBox="1"/>
          <p:nvPr/>
        </p:nvSpPr>
        <p:spPr>
          <a:xfrm>
            <a:off x="3752059" y="2134878"/>
            <a:ext cx="1717265" cy="400110"/>
          </a:xfrm>
          <a:prstGeom prst="rect">
            <a:avLst/>
          </a:prstGeom>
          <a:noFill/>
        </p:spPr>
        <p:txBody>
          <a:bodyPr wrap="none" rtlCol="0">
            <a:spAutoFit/>
          </a:bodyPr>
          <a:lstStyle/>
          <a:p>
            <a:r>
              <a:rPr lang="en-PE" sz="2000" dirty="0">
                <a:latin typeface="Helvetica Neue" panose="02000503000000020004" pitchFamily="2" charset="0"/>
                <a:ea typeface="Helvetica Neue" panose="02000503000000020004" pitchFamily="2" charset="0"/>
                <a:cs typeface="Helvetica Neue" panose="02000503000000020004" pitchFamily="2" charset="0"/>
              </a:rPr>
              <a:t>FREE ENTRY</a:t>
            </a:r>
          </a:p>
        </p:txBody>
      </p:sp>
      <p:sp>
        <p:nvSpPr>
          <p:cNvPr id="10" name="Double Bracket 9">
            <a:extLst>
              <a:ext uri="{FF2B5EF4-FFF2-40B4-BE49-F238E27FC236}">
                <a16:creationId xmlns:a16="http://schemas.microsoft.com/office/drawing/2014/main" id="{D676C0BB-7FB6-42E8-37A6-41F343A9B442}"/>
              </a:ext>
            </a:extLst>
          </p:cNvPr>
          <p:cNvSpPr/>
          <p:nvPr/>
        </p:nvSpPr>
        <p:spPr>
          <a:xfrm>
            <a:off x="6428119" y="2725524"/>
            <a:ext cx="2636966" cy="3278038"/>
          </a:xfrm>
          <a:prstGeom prst="bracketPair">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E"/>
          </a:p>
        </p:txBody>
      </p:sp>
      <p:sp>
        <p:nvSpPr>
          <p:cNvPr id="11" name="TextBox 10">
            <a:extLst>
              <a:ext uri="{FF2B5EF4-FFF2-40B4-BE49-F238E27FC236}">
                <a16:creationId xmlns:a16="http://schemas.microsoft.com/office/drawing/2014/main" id="{0D92633F-BF97-311C-026E-F5267D4D176D}"/>
              </a:ext>
            </a:extLst>
          </p:cNvPr>
          <p:cNvSpPr txBox="1"/>
          <p:nvPr/>
        </p:nvSpPr>
        <p:spPr>
          <a:xfrm>
            <a:off x="6916631" y="2134878"/>
            <a:ext cx="1659942" cy="400110"/>
          </a:xfrm>
          <a:prstGeom prst="rect">
            <a:avLst/>
          </a:prstGeom>
          <a:noFill/>
        </p:spPr>
        <p:txBody>
          <a:bodyPr wrap="none" rtlCol="0">
            <a:spAutoFit/>
          </a:bodyPr>
          <a:lstStyle/>
          <a:p>
            <a:r>
              <a:rPr lang="en-PE" sz="2000" dirty="0">
                <a:latin typeface="Helvetica Neue" panose="02000503000000020004" pitchFamily="2" charset="0"/>
                <a:ea typeface="Helvetica Neue" panose="02000503000000020004" pitchFamily="2" charset="0"/>
                <a:cs typeface="Helvetica Neue" panose="02000503000000020004" pitchFamily="2" charset="0"/>
              </a:rPr>
              <a:t>PAY JUNIOR</a:t>
            </a:r>
          </a:p>
        </p:txBody>
      </p:sp>
      <p:pic>
        <p:nvPicPr>
          <p:cNvPr id="7182" name="Picture 14" descr="Certificate of Cloud Security Knowledge (CCSK) | CSA">
            <a:extLst>
              <a:ext uri="{FF2B5EF4-FFF2-40B4-BE49-F238E27FC236}">
                <a16:creationId xmlns:a16="http://schemas.microsoft.com/office/drawing/2014/main" id="{51577BDF-ABCD-19E9-7A14-10AD09DF56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448" y="3137495"/>
            <a:ext cx="978408" cy="978408"/>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Certificaciones de Seguridad de Microsoft 2024">
            <a:extLst>
              <a:ext uri="{FF2B5EF4-FFF2-40B4-BE49-F238E27FC236}">
                <a16:creationId xmlns:a16="http://schemas.microsoft.com/office/drawing/2014/main" id="{EBA733B4-8D11-872B-E784-060AB09B4E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5254" y="4489191"/>
            <a:ext cx="984263" cy="98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351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20B5-CF30-4E79-E2EE-3DA15902F3F2}"/>
              </a:ext>
            </a:extLst>
          </p:cNvPr>
          <p:cNvSpPr>
            <a:spLocks noGrp="1"/>
          </p:cNvSpPr>
          <p:nvPr>
            <p:ph type="title"/>
          </p:nvPr>
        </p:nvSpPr>
        <p:spPr/>
        <p:txBody>
          <a:bodyPr/>
          <a:lstStyle/>
          <a:p>
            <a:r>
              <a:rPr lang="es-ES_tradnl" b="1" dirty="0">
                <a:latin typeface="Helvetica Neue" panose="02000503000000020004" pitchFamily="2" charset="0"/>
              </a:rPr>
              <a:t>REFERENCIAS</a:t>
            </a:r>
            <a:endParaRPr lang="en-PE" dirty="0"/>
          </a:p>
        </p:txBody>
      </p:sp>
      <p:sp>
        <p:nvSpPr>
          <p:cNvPr id="3" name="Content Placeholder 2">
            <a:extLst>
              <a:ext uri="{FF2B5EF4-FFF2-40B4-BE49-F238E27FC236}">
                <a16:creationId xmlns:a16="http://schemas.microsoft.com/office/drawing/2014/main" id="{6ED42384-F95B-7F98-9F16-AB9FA918F6B8}"/>
              </a:ext>
            </a:extLst>
          </p:cNvPr>
          <p:cNvSpPr>
            <a:spLocks noGrp="1"/>
          </p:cNvSpPr>
          <p:nvPr>
            <p:ph idx="1"/>
          </p:nvPr>
        </p:nvSpPr>
        <p:spPr>
          <a:xfrm>
            <a:off x="685801" y="2176573"/>
            <a:ext cx="10131425" cy="3649133"/>
          </a:xfrm>
        </p:spPr>
        <p:txBody>
          <a:bodyPr>
            <a:normAutofit fontScale="85000" lnSpcReduction="20000"/>
          </a:bodyPr>
          <a:lstStyle/>
          <a:p>
            <a:r>
              <a:rPr lang="en-US" dirty="0">
                <a:hlinkClick r:id="rId2"/>
              </a:rPr>
              <a:t>https://github.com/aws-samples/aws-customer-playbook-framework</a:t>
            </a:r>
            <a:endParaRPr lang="en-US" dirty="0"/>
          </a:p>
          <a:p>
            <a:r>
              <a:rPr lang="en-US" dirty="0">
                <a:hlinkClick r:id="rId3"/>
              </a:rPr>
              <a:t>https://learn.microsoft.com/en-us/security/adoption/mcra</a:t>
            </a:r>
            <a:endParaRPr lang="en-US" dirty="0"/>
          </a:p>
          <a:p>
            <a:r>
              <a:rPr lang="en-US" dirty="0">
                <a:hlinkClick r:id="rId4"/>
              </a:rPr>
              <a:t>https://csrc.nist.gov/pubs/sp/800/61/r2/final</a:t>
            </a:r>
            <a:endParaRPr lang="en-US" dirty="0"/>
          </a:p>
          <a:p>
            <a:r>
              <a:rPr lang="en-US" dirty="0">
                <a:hlinkClick r:id="rId5"/>
              </a:rPr>
              <a:t>https://nvlpubs.nist.gov/nistpubs/SpecialPublications/NIST.SP.800-12r1.pdf</a:t>
            </a:r>
            <a:endParaRPr lang="en-US" dirty="0"/>
          </a:p>
          <a:p>
            <a:r>
              <a:rPr lang="en-US" dirty="0">
                <a:hlinkClick r:id="rId6"/>
              </a:rPr>
              <a:t>https://nvlpubs.nist.gov/nistpubs/Legacy/SP/nistspecialpublication800-144.pdf</a:t>
            </a:r>
            <a:endParaRPr lang="en-US" dirty="0"/>
          </a:p>
          <a:p>
            <a:r>
              <a:rPr lang="en-US" dirty="0">
                <a:hlinkClick r:id="rId7"/>
              </a:rPr>
              <a:t>https://www.bcs.org/articles-opinion-and-research/history-of-the-cloud/</a:t>
            </a:r>
            <a:endParaRPr lang="en-US" dirty="0"/>
          </a:p>
          <a:p>
            <a:r>
              <a:rPr lang="en-US" dirty="0">
                <a:hlinkClick r:id="rId8"/>
              </a:rPr>
              <a:t>https://docs.aws.amazon.com/whitepapers/latest/aws-security-incident-response-guide/aws-security-incident-response-guide.html</a:t>
            </a:r>
            <a:endParaRPr lang="en-US" dirty="0"/>
          </a:p>
          <a:p>
            <a:r>
              <a:rPr lang="en-US" dirty="0">
                <a:hlinkClick r:id="rId9"/>
              </a:rPr>
              <a:t>https://www.microsoft.com/en-us/security/blog/2023/03/02/new-research-tooling-and-partnerships-for-more-secure-ai-and-machine-learning/</a:t>
            </a:r>
            <a:endParaRPr lang="en-US" dirty="0"/>
          </a:p>
          <a:p>
            <a:r>
              <a:rPr lang="en-US" dirty="0">
                <a:hlinkClick r:id="rId10"/>
              </a:rPr>
              <a:t>https://www.microsoft.com/en-us/security/blog/2021/05/03/ai-security-risk-assessment-using-counterfit/</a:t>
            </a:r>
            <a:endParaRPr lang="en-US" dirty="0"/>
          </a:p>
          <a:p>
            <a:r>
              <a:rPr lang="en-US" dirty="0">
                <a:hlinkClick r:id="rId11"/>
              </a:rPr>
              <a:t>Microsoft Virtual Training Days</a:t>
            </a:r>
            <a:endParaRPr lang="en-US" dirty="0"/>
          </a:p>
          <a:p>
            <a:endParaRPr lang="en-PE" dirty="0"/>
          </a:p>
        </p:txBody>
      </p:sp>
    </p:spTree>
    <p:extLst>
      <p:ext uri="{BB962C8B-B14F-4D97-AF65-F5344CB8AC3E}">
        <p14:creationId xmlns:p14="http://schemas.microsoft.com/office/powerpoint/2010/main" val="419372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8B5F-E9C5-BA3C-7DB4-59227F860D83}"/>
              </a:ext>
            </a:extLst>
          </p:cNvPr>
          <p:cNvSpPr>
            <a:spLocks noGrp="1"/>
          </p:cNvSpPr>
          <p:nvPr>
            <p:ph type="title"/>
          </p:nvPr>
        </p:nvSpPr>
        <p:spPr>
          <a:xfrm>
            <a:off x="1180933" y="1051429"/>
            <a:ext cx="4797172" cy="1372593"/>
          </a:xfrm>
        </p:spPr>
        <p:txBody>
          <a:bodyPr>
            <a:noAutofit/>
          </a:bodyPr>
          <a:lstStyle/>
          <a:p>
            <a:pPr algn="ctr">
              <a:lnSpc>
                <a:spcPct val="115000"/>
              </a:lnSpc>
            </a:pPr>
            <a:r>
              <a:rPr lang="es-ES" sz="4000" b="1" dirty="0">
                <a:latin typeface="Helvetica Neue" panose="02000503000000020004" pitchFamily="2" charset="0"/>
                <a:ea typeface="Helvetica Neue" panose="02000503000000020004" pitchFamily="2" charset="0"/>
                <a:cs typeface="Helvetica Neue" panose="02000503000000020004" pitchFamily="2" charset="0"/>
              </a:rPr>
              <a:t>Hassel Muñoz</a:t>
            </a:r>
            <a:br>
              <a:rPr lang="es-ES" sz="4000" b="1" dirty="0">
                <a:latin typeface="Helvetica Neue" panose="02000503000000020004" pitchFamily="2" charset="0"/>
                <a:ea typeface="Helvetica Neue" panose="02000503000000020004" pitchFamily="2" charset="0"/>
                <a:cs typeface="Helvetica Neue" panose="02000503000000020004" pitchFamily="2" charset="0"/>
              </a:rPr>
            </a:br>
            <a:r>
              <a:rPr lang="es-ES" sz="2000" b="1" dirty="0">
                <a:latin typeface="Helvetica Neue" panose="02000503000000020004" pitchFamily="2" charset="0"/>
                <a:ea typeface="Helvetica Neue" panose="02000503000000020004" pitchFamily="2" charset="0"/>
                <a:cs typeface="Helvetica Neue" panose="02000503000000020004" pitchFamily="2" charset="0"/>
              </a:rPr>
              <a:t>Cloud </a:t>
            </a:r>
            <a:r>
              <a:rPr lang="es-ES_tradnl" sz="2000" b="1" dirty="0">
                <a:latin typeface="Helvetica Neue" panose="02000503000000020004" pitchFamily="2" charset="0"/>
                <a:ea typeface="Helvetica Neue" panose="02000503000000020004" pitchFamily="2" charset="0"/>
                <a:cs typeface="Helvetica Neue" panose="02000503000000020004" pitchFamily="2" charset="0"/>
              </a:rPr>
              <a:t>Architect</a:t>
            </a:r>
            <a:endParaRPr lang="es-ES_tradnl"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4" descr="AWS Certified Cloud Practitioner Certification | AWS Certification | AWS">
            <a:extLst>
              <a:ext uri="{FF2B5EF4-FFF2-40B4-BE49-F238E27FC236}">
                <a16:creationId xmlns:a16="http://schemas.microsoft.com/office/drawing/2014/main" id="{444F0516-B83D-17D9-19C7-EF108A80B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146" y="1883242"/>
            <a:ext cx="1042224" cy="1003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xamen implementación de arquitecturas | Certificado de AWS">
            <a:extLst>
              <a:ext uri="{FF2B5EF4-FFF2-40B4-BE49-F238E27FC236}">
                <a16:creationId xmlns:a16="http://schemas.microsoft.com/office/drawing/2014/main" id="{72355CF7-78AE-06F7-58C1-98A039702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189" y="1880347"/>
            <a:ext cx="1003757" cy="10037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ertificación de AWS Certified Sysops Administrator - Associate">
            <a:extLst>
              <a:ext uri="{FF2B5EF4-FFF2-40B4-BE49-F238E27FC236}">
                <a16:creationId xmlns:a16="http://schemas.microsoft.com/office/drawing/2014/main" id="{F2D013F8-17B4-1FF3-CBD7-2397B3BCB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4199" y="1880348"/>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rsus: Kubernetes and Cloud-Native Associate (KCNA) - Springest">
            <a:extLst>
              <a:ext uri="{FF2B5EF4-FFF2-40B4-BE49-F238E27FC236}">
                <a16:creationId xmlns:a16="http://schemas.microsoft.com/office/drawing/2014/main" id="{8AA11EA1-CE7C-EF7E-799D-430BB37DF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22" y="3172703"/>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ashiCorp Certified: Vault Associate (002) badge image. Certification. Foundational level. Issued by HashiCorp">
            <a:extLst>
              <a:ext uri="{FF2B5EF4-FFF2-40B4-BE49-F238E27FC236}">
                <a16:creationId xmlns:a16="http://schemas.microsoft.com/office/drawing/2014/main" id="{6F06654B-6C43-0680-47DE-07FBFA4A4B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5845" y="3175598"/>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ashiCorp Certified: Terraform Associate (003) badge image. Certification. Foundational level. Issued by HashiCorp">
            <a:extLst>
              <a:ext uri="{FF2B5EF4-FFF2-40B4-BE49-F238E27FC236}">
                <a16:creationId xmlns:a16="http://schemas.microsoft.com/office/drawing/2014/main" id="{F860B711-E728-3025-0631-F4D8E52CDF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5022" y="3172703"/>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Azure Fundamentals - Credly">
            <a:extLst>
              <a:ext uri="{FF2B5EF4-FFF2-40B4-BE49-F238E27FC236}">
                <a16:creationId xmlns:a16="http://schemas.microsoft.com/office/drawing/2014/main" id="{DEBDE101-C878-4CF7-50F8-7119F71DF1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4669" y="4528997"/>
            <a:ext cx="1043701" cy="1043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Certified: Azure Fundamentals Credly, 56% OFF">
            <a:extLst>
              <a:ext uri="{FF2B5EF4-FFF2-40B4-BE49-F238E27FC236}">
                <a16:creationId xmlns:a16="http://schemas.microsoft.com/office/drawing/2014/main" id="{6FCDD998-3D32-1761-5A9B-37A54A076C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023" y="4500821"/>
            <a:ext cx="1043700" cy="10871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Certified: Azure Administrator Associa... - Credly">
            <a:extLst>
              <a:ext uri="{FF2B5EF4-FFF2-40B4-BE49-F238E27FC236}">
                <a16:creationId xmlns:a16="http://schemas.microsoft.com/office/drawing/2014/main" id="{2EA5D7CC-F8CB-5419-F8A8-8573A7E0A9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0626" y="4526102"/>
            <a:ext cx="1043700" cy="1043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Certified: Azure Security Engineer Ass... - Credly">
            <a:extLst>
              <a:ext uri="{FF2B5EF4-FFF2-40B4-BE49-F238E27FC236}">
                <a16:creationId xmlns:a16="http://schemas.microsoft.com/office/drawing/2014/main" id="{ECB6AFCE-23B1-1B1C-023F-D036D01A85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4537" y="4465058"/>
            <a:ext cx="1120436" cy="11204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trícula na Formação CCNA da ABRedes – ABRedes | Feras formando Feras">
            <a:extLst>
              <a:ext uri="{FF2B5EF4-FFF2-40B4-BE49-F238E27FC236}">
                <a16:creationId xmlns:a16="http://schemas.microsoft.com/office/drawing/2014/main" id="{21566880-06F9-DE5F-C37C-400B15D91D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4536" y="3175597"/>
            <a:ext cx="1120437" cy="10037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ómo obtuve la certificación de Google Cloud Certified Associate Engineer?  y algúnos TIPS que podrán ayudarlos a conseguirla. | by Omar Gómez | Medium">
            <a:extLst>
              <a:ext uri="{FF2B5EF4-FFF2-40B4-BE49-F238E27FC236}">
                <a16:creationId xmlns:a16="http://schemas.microsoft.com/office/drawing/2014/main" id="{09B016CA-CAD1-50E0-5472-FE78D97BBD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4536" y="1883242"/>
            <a:ext cx="1120437" cy="10037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taking a selfie&#10;&#10;Description automatically generated">
            <a:extLst>
              <a:ext uri="{FF2B5EF4-FFF2-40B4-BE49-F238E27FC236}">
                <a16:creationId xmlns:a16="http://schemas.microsoft.com/office/drawing/2014/main" id="{15E51B62-D699-4F66-E558-2D48CEFF6F9B}"/>
              </a:ext>
            </a:extLst>
          </p:cNvPr>
          <p:cNvPicPr>
            <a:picLocks noChangeAspect="1"/>
          </p:cNvPicPr>
          <p:nvPr/>
        </p:nvPicPr>
        <p:blipFill>
          <a:blip r:embed="rId14"/>
          <a:stretch>
            <a:fillRect/>
          </a:stretch>
        </p:blipFill>
        <p:spPr>
          <a:xfrm>
            <a:off x="2028834" y="2599036"/>
            <a:ext cx="3165565" cy="3376101"/>
          </a:xfrm>
          <a:prstGeom prst="rect">
            <a:avLst/>
          </a:prstGeom>
          <a:ln>
            <a:noFill/>
          </a:ln>
          <a:effectLst>
            <a:softEdge rad="112500"/>
          </a:effectLst>
        </p:spPr>
      </p:pic>
    </p:spTree>
    <p:extLst>
      <p:ext uri="{BB962C8B-B14F-4D97-AF65-F5344CB8AC3E}">
        <p14:creationId xmlns:p14="http://schemas.microsoft.com/office/powerpoint/2010/main" val="475510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FF35-3FB0-C7FC-B18B-899D90E1F5EE}"/>
              </a:ext>
            </a:extLst>
          </p:cNvPr>
          <p:cNvSpPr>
            <a:spLocks noGrp="1"/>
          </p:cNvSpPr>
          <p:nvPr>
            <p:ph type="title"/>
          </p:nvPr>
        </p:nvSpPr>
        <p:spPr>
          <a:xfrm>
            <a:off x="1030287" y="1495425"/>
            <a:ext cx="10131425" cy="1456267"/>
          </a:xfrm>
        </p:spPr>
        <p:txBody>
          <a:bodyPr/>
          <a:lstStyle/>
          <a:p>
            <a:pPr algn="ctr"/>
            <a:r>
              <a:rPr lang="es-ES_tradnl" sz="3600" b="1" dirty="0">
                <a:effectLst/>
                <a:latin typeface="Helvetica Neue" panose="02000503000000020004" pitchFamily="2" charset="0"/>
              </a:rPr>
              <a:t>1. Introducción a la Seguridad</a:t>
            </a:r>
            <a:endParaRPr lang="es-ES_tradnl" dirty="0"/>
          </a:p>
        </p:txBody>
      </p:sp>
      <p:pic>
        <p:nvPicPr>
          <p:cNvPr id="6" name="Picture 5">
            <a:extLst>
              <a:ext uri="{FF2B5EF4-FFF2-40B4-BE49-F238E27FC236}">
                <a16:creationId xmlns:a16="http://schemas.microsoft.com/office/drawing/2014/main" id="{2B877A05-9672-79FF-447A-DF7B4A98C075}"/>
              </a:ext>
            </a:extLst>
          </p:cNvPr>
          <p:cNvPicPr>
            <a:picLocks noChangeAspect="1"/>
          </p:cNvPicPr>
          <p:nvPr/>
        </p:nvPicPr>
        <p:blipFill>
          <a:blip r:embed="rId2"/>
          <a:stretch>
            <a:fillRect/>
          </a:stretch>
        </p:blipFill>
        <p:spPr>
          <a:xfrm>
            <a:off x="4638675" y="2951692"/>
            <a:ext cx="2707674" cy="2782887"/>
          </a:xfrm>
          <a:prstGeom prst="rect">
            <a:avLst/>
          </a:prstGeom>
        </p:spPr>
      </p:pic>
    </p:spTree>
    <p:extLst>
      <p:ext uri="{BB962C8B-B14F-4D97-AF65-F5344CB8AC3E}">
        <p14:creationId xmlns:p14="http://schemas.microsoft.com/office/powerpoint/2010/main" val="3239392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6E45-3494-0EBB-BC47-E592999706D1}"/>
              </a:ext>
            </a:extLst>
          </p:cNvPr>
          <p:cNvSpPr>
            <a:spLocks noGrp="1"/>
          </p:cNvSpPr>
          <p:nvPr>
            <p:ph type="title"/>
          </p:nvPr>
        </p:nvSpPr>
        <p:spPr>
          <a:xfrm>
            <a:off x="685801" y="609600"/>
            <a:ext cx="10131425" cy="1150189"/>
          </a:xfrm>
        </p:spPr>
        <p:txBody>
          <a:bodyPr/>
          <a:lstStyle/>
          <a:p>
            <a:r>
              <a:rPr lang="es-ES_tradnl" b="1" dirty="0">
                <a:effectLst/>
                <a:latin typeface="Helvetica Neue" panose="02000503000000020004" pitchFamily="2" charset="0"/>
              </a:rPr>
              <a:t>Definición de Seguridad en la Nube</a:t>
            </a:r>
            <a:endParaRPr lang="es-ES_tradnl" dirty="0"/>
          </a:p>
        </p:txBody>
      </p:sp>
      <p:sp>
        <p:nvSpPr>
          <p:cNvPr id="3" name="Content Placeholder 2">
            <a:extLst>
              <a:ext uri="{FF2B5EF4-FFF2-40B4-BE49-F238E27FC236}">
                <a16:creationId xmlns:a16="http://schemas.microsoft.com/office/drawing/2014/main" id="{070C4CA8-FF1F-44D8-36E4-037F3EFE41A0}"/>
              </a:ext>
            </a:extLst>
          </p:cNvPr>
          <p:cNvSpPr>
            <a:spLocks noGrp="1"/>
          </p:cNvSpPr>
          <p:nvPr>
            <p:ph idx="1"/>
          </p:nvPr>
        </p:nvSpPr>
        <p:spPr>
          <a:xfrm>
            <a:off x="685801" y="1932316"/>
            <a:ext cx="6791745" cy="4081733"/>
          </a:xfrm>
        </p:spPr>
        <p:txBody>
          <a:bodyPr>
            <a:normAutofit fontScale="85000" lnSpcReduction="20000"/>
          </a:bodyPr>
          <a:lstStyle/>
          <a:p>
            <a:pPr marL="0" indent="0">
              <a:buNone/>
            </a:pPr>
            <a:r>
              <a:rPr lang="es-ES_tradnl" sz="2400" i="1" dirty="0">
                <a:latin typeface="Helvetica Neue" panose="02000503000000020004" pitchFamily="2" charset="0"/>
              </a:rPr>
              <a:t>”</a:t>
            </a:r>
            <a:r>
              <a:rPr lang="es-ES_tradnl" sz="2400" b="1" i="1" dirty="0">
                <a:solidFill>
                  <a:schemeClr val="accent5">
                    <a:lumMod val="40000"/>
                    <a:lumOff val="60000"/>
                  </a:schemeClr>
                </a:solidFill>
                <a:effectLst/>
                <a:latin typeface="Helvetica Neue" panose="02000503000000020004" pitchFamily="2" charset="0"/>
              </a:rPr>
              <a:t>La seguridad en la nube se refiere a las prácticas, políticas y tecnologías diseñadas para proteger los datos, aplicaciones y sistemas almacenados en entornos de computación en la nube.</a:t>
            </a:r>
            <a:r>
              <a:rPr lang="es-ES_tradnl" sz="2400" i="1" dirty="0">
                <a:solidFill>
                  <a:schemeClr val="accent5">
                    <a:lumMod val="40000"/>
                    <a:lumOff val="60000"/>
                  </a:schemeClr>
                </a:solidFill>
                <a:effectLst/>
                <a:latin typeface="Helvetica Neue" panose="02000503000000020004" pitchFamily="2" charset="0"/>
              </a:rPr>
              <a:t> </a:t>
            </a:r>
            <a:r>
              <a:rPr lang="es-ES_tradnl" sz="2400" dirty="0">
                <a:effectLst/>
                <a:latin typeface="Helvetica Neue" panose="02000503000000020004" pitchFamily="2" charset="0"/>
              </a:rPr>
              <a:t>Implica la implementación de medidas de seguridad </a:t>
            </a:r>
            <a:r>
              <a:rPr lang="es-ES_tradnl" sz="2400" b="1" dirty="0">
                <a:solidFill>
                  <a:schemeClr val="accent5">
                    <a:lumMod val="40000"/>
                    <a:lumOff val="60000"/>
                  </a:schemeClr>
                </a:solidFill>
                <a:effectLst/>
                <a:latin typeface="Helvetica Neue" panose="02000503000000020004" pitchFamily="2" charset="0"/>
              </a:rPr>
              <a:t>para </a:t>
            </a:r>
            <a:r>
              <a:rPr lang="es-ES_tradnl" sz="2400" b="1" i="1" dirty="0">
                <a:solidFill>
                  <a:schemeClr val="accent5">
                    <a:lumMod val="40000"/>
                    <a:lumOff val="60000"/>
                  </a:schemeClr>
                </a:solidFill>
                <a:effectLst/>
                <a:latin typeface="Helvetica Neue" panose="02000503000000020004" pitchFamily="2" charset="0"/>
              </a:rPr>
              <a:t>garantizar la confidencialidad, integridad y disponibilidad de la información en la nube</a:t>
            </a:r>
            <a:r>
              <a:rPr lang="es-ES_tradnl" sz="2400" dirty="0">
                <a:effectLst/>
                <a:latin typeface="Helvetica Neue" panose="02000503000000020004" pitchFamily="2" charset="0"/>
              </a:rPr>
              <a:t>, así como la protección contra amenazas cibernéticas como el acceso no autorizado, el robo de datos y los ataques de denegación de servicio (</a:t>
            </a:r>
            <a:r>
              <a:rPr lang="es-ES_tradnl" sz="2400" dirty="0" err="1">
                <a:effectLst/>
                <a:latin typeface="Helvetica Neue" panose="02000503000000020004" pitchFamily="2" charset="0"/>
              </a:rPr>
              <a:t>DDoS</a:t>
            </a:r>
            <a:r>
              <a:rPr lang="es-ES_tradnl" sz="2400" dirty="0">
                <a:effectLst/>
                <a:latin typeface="Helvetica Neue" panose="02000503000000020004" pitchFamily="2" charset="0"/>
              </a:rPr>
              <a:t>).”</a:t>
            </a:r>
          </a:p>
          <a:p>
            <a:pPr marL="0" indent="0">
              <a:buNone/>
            </a:pPr>
            <a:r>
              <a:rPr lang="es-ES_tradnl" sz="2400" dirty="0">
                <a:effectLst/>
                <a:latin typeface="Helvetica Neue" panose="02000503000000020004" pitchFamily="2" charset="0"/>
              </a:rPr>
              <a:t>Fuente: NIST (</a:t>
            </a:r>
            <a:r>
              <a:rPr lang="es-ES_tradnl" sz="2400" dirty="0" err="1">
                <a:effectLst/>
                <a:latin typeface="Helvetica Neue" panose="02000503000000020004" pitchFamily="2" charset="0"/>
              </a:rPr>
              <a:t>National</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Institute</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of</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Standards</a:t>
            </a:r>
            <a:r>
              <a:rPr lang="es-ES_tradnl" sz="2400" dirty="0">
                <a:effectLst/>
                <a:latin typeface="Helvetica Neue" panose="02000503000000020004" pitchFamily="2" charset="0"/>
              </a:rPr>
              <a:t> and </a:t>
            </a:r>
            <a:r>
              <a:rPr lang="es-ES_tradnl" sz="2400" dirty="0" err="1">
                <a:effectLst/>
                <a:latin typeface="Helvetica Neue" panose="02000503000000020004" pitchFamily="2" charset="0"/>
              </a:rPr>
              <a:t>Technology</a:t>
            </a:r>
            <a:r>
              <a:rPr lang="es-ES_tradnl" sz="2400" dirty="0">
                <a:effectLst/>
                <a:latin typeface="Helvetica Neue" panose="02000503000000020004" pitchFamily="2" charset="0"/>
              </a:rPr>
              <a:t>). (2011). "</a:t>
            </a:r>
            <a:r>
              <a:rPr lang="es-ES_tradnl" sz="2400" dirty="0" err="1">
                <a:effectLst/>
                <a:latin typeface="Helvetica Neue" panose="02000503000000020004" pitchFamily="2" charset="0"/>
              </a:rPr>
              <a:t>Guidelines</a:t>
            </a:r>
            <a:r>
              <a:rPr lang="es-ES_tradnl" sz="2400" dirty="0">
                <a:effectLst/>
                <a:latin typeface="Helvetica Neue" panose="02000503000000020004" pitchFamily="2" charset="0"/>
              </a:rPr>
              <a:t> </a:t>
            </a:r>
            <a:r>
              <a:rPr lang="es-ES_tradnl" sz="2400" dirty="0" err="1">
                <a:effectLst/>
                <a:latin typeface="Helvetica Neue" panose="02000503000000020004" pitchFamily="2" charset="0"/>
              </a:rPr>
              <a:t>on</a:t>
            </a:r>
            <a:r>
              <a:rPr lang="es-ES_tradnl" sz="2400" dirty="0">
                <a:effectLst/>
                <a:latin typeface="Helvetica Neue" panose="02000503000000020004" pitchFamily="2" charset="0"/>
              </a:rPr>
              <a:t> Security and </a:t>
            </a:r>
            <a:r>
              <a:rPr lang="es-ES_tradnl" sz="2400" dirty="0" err="1">
                <a:effectLst/>
                <a:latin typeface="Helvetica Neue" panose="02000503000000020004" pitchFamily="2" charset="0"/>
              </a:rPr>
              <a:t>Privacy</a:t>
            </a:r>
            <a:r>
              <a:rPr lang="es-ES_tradnl" sz="2400" dirty="0">
                <a:effectLst/>
                <a:latin typeface="Helvetica Neue" panose="02000503000000020004" pitchFamily="2" charset="0"/>
              </a:rPr>
              <a:t> in </a:t>
            </a:r>
            <a:r>
              <a:rPr lang="es-ES_tradnl" sz="2400" dirty="0" err="1">
                <a:effectLst/>
                <a:latin typeface="Helvetica Neue" panose="02000503000000020004" pitchFamily="2" charset="0"/>
              </a:rPr>
              <a:t>Public</a:t>
            </a:r>
            <a:r>
              <a:rPr lang="es-ES_tradnl" sz="2400" dirty="0">
                <a:effectLst/>
                <a:latin typeface="Helvetica Neue" panose="02000503000000020004" pitchFamily="2" charset="0"/>
              </a:rPr>
              <a:t> Cloud Computing”. </a:t>
            </a:r>
            <a:r>
              <a:rPr lang="es-ES_tradnl" sz="2400" dirty="0">
                <a:effectLst/>
                <a:latin typeface="Helvetica Neue" panose="02000503000000020004" pitchFamily="2" charset="0"/>
                <a:hlinkClick r:id="rId2"/>
              </a:rPr>
              <a:t>https://nvlpubs.nist.gov/nistpubs/Legacy/SP/nistspecialpublication800-144.pdf</a:t>
            </a:r>
            <a:endParaRPr lang="es-ES_tradnl" sz="2400" dirty="0">
              <a:effectLst/>
              <a:latin typeface="Helvetica Neue" panose="02000503000000020004" pitchFamily="2" charset="0"/>
            </a:endParaRPr>
          </a:p>
        </p:txBody>
      </p:sp>
      <p:pic>
        <p:nvPicPr>
          <p:cNvPr id="2052" name="Picture 4" descr="Servidores On Premise problemas frente solución Cloud">
            <a:extLst>
              <a:ext uri="{FF2B5EF4-FFF2-40B4-BE49-F238E27FC236}">
                <a16:creationId xmlns:a16="http://schemas.microsoft.com/office/drawing/2014/main" id="{4A3437CB-EE34-D36F-4FB4-E00150552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66" y="4112709"/>
            <a:ext cx="3339679" cy="19013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end Micro lanza Trend Micro Cloud One™ - Application Security, solución  de seguridad nativa en la nube - DCD">
            <a:extLst>
              <a:ext uri="{FF2B5EF4-FFF2-40B4-BE49-F238E27FC236}">
                <a16:creationId xmlns:a16="http://schemas.microsoft.com/office/drawing/2014/main" id="{EAFD1703-0F51-FD8B-2F14-518ABCD25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867" y="1932316"/>
            <a:ext cx="3339679" cy="190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69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11BC-B5A7-403E-2838-33341976A586}"/>
              </a:ext>
            </a:extLst>
          </p:cNvPr>
          <p:cNvSpPr>
            <a:spLocks noGrp="1"/>
          </p:cNvSpPr>
          <p:nvPr>
            <p:ph type="title"/>
          </p:nvPr>
        </p:nvSpPr>
        <p:spPr>
          <a:xfrm>
            <a:off x="1030287" y="1200150"/>
            <a:ext cx="10131425" cy="1456267"/>
          </a:xfrm>
        </p:spPr>
        <p:txBody>
          <a:bodyPr>
            <a:normAutofit/>
          </a:bodyPr>
          <a:lstStyle/>
          <a:p>
            <a:pPr algn="ctr"/>
            <a:r>
              <a:rPr lang="es-ES_tradnl" sz="3600" b="1" dirty="0">
                <a:effectLst/>
                <a:latin typeface="Helvetica Neue" panose="02000503000000020004" pitchFamily="2" charset="0"/>
              </a:rPr>
              <a:t>2. Principios Fundamentales para la Seguridad de la información</a:t>
            </a:r>
            <a:endParaRPr lang="es-ES_tradnl" dirty="0"/>
          </a:p>
        </p:txBody>
      </p:sp>
      <p:pic>
        <p:nvPicPr>
          <p:cNvPr id="5" name="Picture 4">
            <a:extLst>
              <a:ext uri="{FF2B5EF4-FFF2-40B4-BE49-F238E27FC236}">
                <a16:creationId xmlns:a16="http://schemas.microsoft.com/office/drawing/2014/main" id="{02212C5B-284F-6C9A-2BAF-C06A291AEBAC}"/>
              </a:ext>
            </a:extLst>
          </p:cNvPr>
          <p:cNvPicPr>
            <a:picLocks noChangeAspect="1"/>
          </p:cNvPicPr>
          <p:nvPr/>
        </p:nvPicPr>
        <p:blipFill>
          <a:blip r:embed="rId2"/>
          <a:stretch>
            <a:fillRect/>
          </a:stretch>
        </p:blipFill>
        <p:spPr>
          <a:xfrm>
            <a:off x="4348431" y="2767642"/>
            <a:ext cx="3495136" cy="3495136"/>
          </a:xfrm>
          <a:prstGeom prst="rect">
            <a:avLst/>
          </a:prstGeom>
        </p:spPr>
      </p:pic>
    </p:spTree>
    <p:extLst>
      <p:ext uri="{BB962C8B-B14F-4D97-AF65-F5344CB8AC3E}">
        <p14:creationId xmlns:p14="http://schemas.microsoft.com/office/powerpoint/2010/main" val="2278291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29C2-B200-8035-FA91-C8DD57A684FA}"/>
              </a:ext>
            </a:extLst>
          </p:cNvPr>
          <p:cNvSpPr>
            <a:spLocks noGrp="1"/>
          </p:cNvSpPr>
          <p:nvPr>
            <p:ph type="title"/>
          </p:nvPr>
        </p:nvSpPr>
        <p:spPr>
          <a:xfrm>
            <a:off x="685802" y="609601"/>
            <a:ext cx="10588924" cy="848264"/>
          </a:xfrm>
        </p:spPr>
        <p:txBody>
          <a:bodyPr>
            <a:normAutofit/>
          </a:bodyPr>
          <a:lstStyle/>
          <a:p>
            <a:r>
              <a:rPr lang="es-ES_tradnl" sz="2800" b="1" dirty="0">
                <a:effectLst/>
                <a:latin typeface="Helvetica Neue" panose="02000503000000020004" pitchFamily="2" charset="0"/>
                <a:ea typeface="Helvetica Neue" panose="02000503000000020004" pitchFamily="2" charset="0"/>
                <a:cs typeface="Helvetica Neue" panose="02000503000000020004" pitchFamily="2" charset="0"/>
              </a:rPr>
              <a:t>Confidencialidad, Integridad y Disponibilidad</a:t>
            </a:r>
            <a:endParaRPr lang="es-ES_tradnl"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B1F21A74-3743-2C43-E9FC-430F1A534F96}"/>
              </a:ext>
            </a:extLst>
          </p:cNvPr>
          <p:cNvSpPr>
            <a:spLocks noGrp="1"/>
          </p:cNvSpPr>
          <p:nvPr>
            <p:ph idx="1"/>
          </p:nvPr>
        </p:nvSpPr>
        <p:spPr>
          <a:xfrm>
            <a:off x="4973131" y="1440613"/>
            <a:ext cx="6301595" cy="4951561"/>
          </a:xfrm>
        </p:spPr>
        <p:txBody>
          <a:bodyPr>
            <a:normAutofit fontScale="85000" lnSpcReduction="20000"/>
          </a:bodyPr>
          <a:lstStyle/>
          <a:p>
            <a:endParaRPr lang="es-ES_tradnl" dirty="0">
              <a:effectLst/>
            </a:endParaRPr>
          </a:p>
          <a:p>
            <a:r>
              <a:rPr lang="es-ES_tradnl" sz="2400" b="1" dirty="0">
                <a:effectLst/>
                <a:latin typeface="Helvetica Neue" panose="02000503000000020004" pitchFamily="2" charset="0"/>
              </a:rPr>
              <a:t>Confidencialidad:</a:t>
            </a:r>
            <a:r>
              <a:rPr lang="es-ES_tradnl" sz="2400" dirty="0">
                <a:effectLst/>
                <a:latin typeface="Helvetica Neue" panose="02000503000000020004" pitchFamily="2" charset="0"/>
              </a:rPr>
              <a:t> </a:t>
            </a:r>
            <a:r>
              <a:rPr lang="es-ES_tradnl" sz="2400" b="1" i="1" dirty="0">
                <a:solidFill>
                  <a:schemeClr val="accent5">
                    <a:lumMod val="40000"/>
                    <a:lumOff val="60000"/>
                  </a:schemeClr>
                </a:solidFill>
                <a:effectLst/>
                <a:latin typeface="Helvetica Neue" panose="02000503000000020004" pitchFamily="2" charset="0"/>
              </a:rPr>
              <a:t>Garantizar que la información sensible esté protegida contra el acceso o divulgación no autorizados. </a:t>
            </a:r>
            <a:r>
              <a:rPr lang="es-ES_tradnl" sz="2400" dirty="0">
                <a:effectLst/>
                <a:latin typeface="Helvetica Neue" panose="02000503000000020004" pitchFamily="2" charset="0"/>
              </a:rPr>
              <a:t>Esto se logra mediante el uso de técnicas como el cifrado de datos, la autenticación y el control de acceso.</a:t>
            </a:r>
          </a:p>
          <a:p>
            <a:r>
              <a:rPr lang="es-ES_tradnl" sz="2400" b="1" dirty="0">
                <a:effectLst/>
                <a:latin typeface="Helvetica Neue" panose="02000503000000020004" pitchFamily="2" charset="0"/>
              </a:rPr>
              <a:t>Integridad:</a:t>
            </a:r>
            <a:r>
              <a:rPr lang="es-ES_tradnl" sz="2400" dirty="0">
                <a:effectLst/>
                <a:latin typeface="Helvetica Neue" panose="02000503000000020004" pitchFamily="2" charset="0"/>
              </a:rPr>
              <a:t> </a:t>
            </a:r>
            <a:r>
              <a:rPr lang="es-ES_tradnl" sz="2400" b="1" i="1" dirty="0">
                <a:solidFill>
                  <a:schemeClr val="accent5">
                    <a:lumMod val="40000"/>
                    <a:lumOff val="60000"/>
                  </a:schemeClr>
                </a:solidFill>
                <a:effectLst/>
                <a:latin typeface="Helvetica Neue" panose="02000503000000020004" pitchFamily="2" charset="0"/>
              </a:rPr>
              <a:t>Asegurar que la información sea precisa y no haya sido alterada de manera no autorizada. </a:t>
            </a:r>
            <a:r>
              <a:rPr lang="es-ES_tradnl" sz="2400" dirty="0">
                <a:effectLst/>
                <a:latin typeface="Helvetica Neue" panose="02000503000000020004" pitchFamily="2" charset="0"/>
              </a:rPr>
              <a:t>Se busca prevenir la modificación no autorizada de datos mediante el uso de controles como firmas digitales, hashes y controles de acceso.</a:t>
            </a:r>
          </a:p>
          <a:p>
            <a:r>
              <a:rPr lang="es-ES_tradnl" sz="2400" b="1" dirty="0">
                <a:effectLst/>
                <a:latin typeface="Helvetica Neue" panose="02000503000000020004" pitchFamily="2" charset="0"/>
              </a:rPr>
              <a:t>Disponibilidad:</a:t>
            </a:r>
            <a:r>
              <a:rPr lang="es-ES_tradnl" sz="2400" dirty="0">
                <a:effectLst/>
                <a:latin typeface="Helvetica Neue" panose="02000503000000020004" pitchFamily="2" charset="0"/>
              </a:rPr>
              <a:t> </a:t>
            </a:r>
            <a:r>
              <a:rPr lang="es-ES_tradnl" sz="2400" b="1" i="1" dirty="0">
                <a:solidFill>
                  <a:schemeClr val="accent5">
                    <a:lumMod val="40000"/>
                    <a:lumOff val="60000"/>
                  </a:schemeClr>
                </a:solidFill>
                <a:effectLst/>
                <a:latin typeface="Helvetica Neue" panose="02000503000000020004" pitchFamily="2" charset="0"/>
              </a:rPr>
              <a:t>Garantizar que los recursos de información estén disponibles y sean accesibles cuando se necesiten.</a:t>
            </a:r>
            <a:r>
              <a:rPr lang="es-ES_tradnl" sz="2400" dirty="0">
                <a:effectLst/>
                <a:latin typeface="Helvetica Neue" panose="02000503000000020004" pitchFamily="2" charset="0"/>
              </a:rPr>
              <a:t> Esto implica proteger los sistemas contra interrupciones y fallos, implementando redundancia y planes de continuidad del negocio.</a:t>
            </a:r>
          </a:p>
          <a:p>
            <a:endParaRPr lang="es-ES_tradnl" dirty="0"/>
          </a:p>
        </p:txBody>
      </p:sp>
      <p:pic>
        <p:nvPicPr>
          <p:cNvPr id="4098" name="Picture 2" descr="Los principios de la seguridad informática. - Informática con Ángel">
            <a:extLst>
              <a:ext uri="{FF2B5EF4-FFF2-40B4-BE49-F238E27FC236}">
                <a16:creationId xmlns:a16="http://schemas.microsoft.com/office/drawing/2014/main" id="{FD2B14CC-8E33-F34F-044C-E9C347A60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2" y="2171701"/>
            <a:ext cx="4051658" cy="352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05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626800-8C38-C20F-75BD-14B1BE5A11DB}"/>
              </a:ext>
            </a:extLst>
          </p:cNvPr>
          <p:cNvSpPr txBox="1"/>
          <p:nvPr/>
        </p:nvSpPr>
        <p:spPr>
          <a:xfrm>
            <a:off x="2612186" y="3093923"/>
            <a:ext cx="1926387" cy="400110"/>
          </a:xfrm>
          <a:prstGeom prst="rect">
            <a:avLst/>
          </a:prstGeom>
          <a:noFill/>
        </p:spPr>
        <p:txBody>
          <a:bodyPr wrap="square">
            <a:spAutoFit/>
          </a:bodyPr>
          <a:lstStyle/>
          <a:p>
            <a:r>
              <a:rPr lang="es-ES_tradnl" sz="2000" b="1" dirty="0">
                <a:solidFill>
                  <a:schemeClr val="accent3">
                    <a:lumMod val="60000"/>
                    <a:lumOff val="40000"/>
                  </a:schemeClr>
                </a:solidFill>
                <a:effectLst/>
                <a:latin typeface="Helvetica Neue" panose="02000503000000020004" pitchFamily="2" charset="0"/>
              </a:rPr>
              <a:t>Autenticación</a:t>
            </a:r>
            <a:endParaRPr lang="es-ES_tradnl" sz="2800" dirty="0">
              <a:solidFill>
                <a:schemeClr val="accent3">
                  <a:lumMod val="60000"/>
                  <a:lumOff val="40000"/>
                </a:schemeClr>
              </a:solidFill>
              <a:effectLst/>
              <a:latin typeface="Helvetica Neue" panose="02000503000000020004" pitchFamily="2" charset="0"/>
            </a:endParaRPr>
          </a:p>
        </p:txBody>
      </p:sp>
      <p:sp>
        <p:nvSpPr>
          <p:cNvPr id="9" name="TextBox 8">
            <a:extLst>
              <a:ext uri="{FF2B5EF4-FFF2-40B4-BE49-F238E27FC236}">
                <a16:creationId xmlns:a16="http://schemas.microsoft.com/office/drawing/2014/main" id="{3800B9A7-38C5-E7C7-2836-4607511C1AD5}"/>
              </a:ext>
            </a:extLst>
          </p:cNvPr>
          <p:cNvSpPr txBox="1"/>
          <p:nvPr/>
        </p:nvSpPr>
        <p:spPr>
          <a:xfrm>
            <a:off x="5329058" y="3252532"/>
            <a:ext cx="2635011" cy="584775"/>
          </a:xfrm>
          <a:prstGeom prst="rect">
            <a:avLst/>
          </a:prstGeom>
          <a:noFill/>
        </p:spPr>
        <p:txBody>
          <a:bodyPr wrap="square">
            <a:spAutoFit/>
          </a:bodyPr>
          <a:lstStyle/>
          <a:p>
            <a:r>
              <a:rPr lang="es-ES_tradnl" sz="3200" b="1" dirty="0">
                <a:solidFill>
                  <a:schemeClr val="accent2">
                    <a:lumMod val="60000"/>
                    <a:lumOff val="40000"/>
                  </a:schemeClr>
                </a:solidFill>
                <a:effectLst/>
                <a:latin typeface="Helvetica Neue" panose="02000503000000020004" pitchFamily="2" charset="0"/>
              </a:rPr>
              <a:t>Autorización</a:t>
            </a:r>
            <a:endParaRPr lang="es-ES_tradnl" sz="3200" dirty="0">
              <a:solidFill>
                <a:schemeClr val="accent2">
                  <a:lumMod val="60000"/>
                  <a:lumOff val="40000"/>
                </a:schemeClr>
              </a:solidFill>
              <a:effectLst/>
              <a:latin typeface="Helvetica Neue" panose="02000503000000020004" pitchFamily="2" charset="0"/>
            </a:endParaRPr>
          </a:p>
        </p:txBody>
      </p:sp>
      <p:sp>
        <p:nvSpPr>
          <p:cNvPr id="11" name="TextBox 10">
            <a:extLst>
              <a:ext uri="{FF2B5EF4-FFF2-40B4-BE49-F238E27FC236}">
                <a16:creationId xmlns:a16="http://schemas.microsoft.com/office/drawing/2014/main" id="{43B01D7C-0FD6-0FDE-EC0C-4AD7E8F25B07}"/>
              </a:ext>
            </a:extLst>
          </p:cNvPr>
          <p:cNvSpPr txBox="1"/>
          <p:nvPr/>
        </p:nvSpPr>
        <p:spPr>
          <a:xfrm>
            <a:off x="4676505" y="1883471"/>
            <a:ext cx="1232589" cy="307777"/>
          </a:xfrm>
          <a:prstGeom prst="rect">
            <a:avLst/>
          </a:prstGeom>
          <a:noFill/>
        </p:spPr>
        <p:txBody>
          <a:bodyPr wrap="square">
            <a:spAutoFit/>
          </a:bodyPr>
          <a:lstStyle/>
          <a:p>
            <a:r>
              <a:rPr lang="es-ES_tradnl" sz="1400" b="1" dirty="0">
                <a:solidFill>
                  <a:schemeClr val="accent5">
                    <a:lumMod val="20000"/>
                    <a:lumOff val="80000"/>
                  </a:schemeClr>
                </a:solidFill>
                <a:effectLst/>
                <a:latin typeface="Helvetica Neue" panose="02000503000000020004" pitchFamily="2" charset="0"/>
              </a:rPr>
              <a:t>No Repudio</a:t>
            </a:r>
            <a:endParaRPr lang="es-ES_tradnl" sz="1400" dirty="0">
              <a:solidFill>
                <a:schemeClr val="accent5">
                  <a:lumMod val="20000"/>
                  <a:lumOff val="80000"/>
                </a:schemeClr>
              </a:solidFill>
              <a:effectLst/>
              <a:latin typeface="Helvetica Neue" panose="02000503000000020004" pitchFamily="2" charset="0"/>
            </a:endParaRPr>
          </a:p>
        </p:txBody>
      </p:sp>
      <p:sp>
        <p:nvSpPr>
          <p:cNvPr id="13" name="TextBox 12">
            <a:extLst>
              <a:ext uri="{FF2B5EF4-FFF2-40B4-BE49-F238E27FC236}">
                <a16:creationId xmlns:a16="http://schemas.microsoft.com/office/drawing/2014/main" id="{FBC99F76-F0D9-ECAC-2C6F-C9C55FD434C4}"/>
              </a:ext>
            </a:extLst>
          </p:cNvPr>
          <p:cNvSpPr txBox="1"/>
          <p:nvPr/>
        </p:nvSpPr>
        <p:spPr>
          <a:xfrm>
            <a:off x="7865048" y="1438224"/>
            <a:ext cx="2457450" cy="1292662"/>
          </a:xfrm>
          <a:prstGeom prst="rect">
            <a:avLst/>
          </a:prstGeom>
          <a:noFill/>
        </p:spPr>
        <p:txBody>
          <a:bodyPr wrap="square">
            <a:spAutoFit/>
          </a:bodyPr>
          <a:lstStyle/>
          <a:p>
            <a:pPr algn="ctr"/>
            <a:r>
              <a:rPr lang="es-ES_tradnl" sz="2600" b="1" dirty="0">
                <a:solidFill>
                  <a:schemeClr val="tx2">
                    <a:lumMod val="75000"/>
                  </a:schemeClr>
                </a:solidFill>
                <a:effectLst/>
                <a:latin typeface="Helvetica Neue" panose="02000503000000020004" pitchFamily="2" charset="0"/>
              </a:rPr>
              <a:t>Auditoría y Registro de Eventos</a:t>
            </a:r>
            <a:endParaRPr lang="es-ES_tradnl" sz="2600" dirty="0">
              <a:solidFill>
                <a:schemeClr val="tx2">
                  <a:lumMod val="75000"/>
                </a:schemeClr>
              </a:solidFill>
              <a:effectLst/>
              <a:latin typeface="Helvetica Neue" panose="02000503000000020004" pitchFamily="2" charset="0"/>
            </a:endParaRPr>
          </a:p>
        </p:txBody>
      </p:sp>
      <p:sp>
        <p:nvSpPr>
          <p:cNvPr id="15" name="TextBox 14">
            <a:extLst>
              <a:ext uri="{FF2B5EF4-FFF2-40B4-BE49-F238E27FC236}">
                <a16:creationId xmlns:a16="http://schemas.microsoft.com/office/drawing/2014/main" id="{F3732225-9E80-1122-61B0-BDF410C46270}"/>
              </a:ext>
            </a:extLst>
          </p:cNvPr>
          <p:cNvSpPr txBox="1"/>
          <p:nvPr/>
        </p:nvSpPr>
        <p:spPr>
          <a:xfrm>
            <a:off x="8772524" y="5294174"/>
            <a:ext cx="1800225" cy="584775"/>
          </a:xfrm>
          <a:prstGeom prst="rect">
            <a:avLst/>
          </a:prstGeom>
          <a:noFill/>
        </p:spPr>
        <p:txBody>
          <a:bodyPr wrap="square">
            <a:spAutoFit/>
          </a:bodyPr>
          <a:lstStyle/>
          <a:p>
            <a:pPr algn="ctr"/>
            <a:r>
              <a:rPr lang="es-ES_tradnl" sz="1600" b="1" dirty="0">
                <a:effectLst/>
                <a:latin typeface="Helvetica Neue" panose="02000503000000020004" pitchFamily="2" charset="0"/>
              </a:rPr>
              <a:t>Segregación de Redes</a:t>
            </a:r>
            <a:endParaRPr lang="es-ES_tradnl" sz="1600" dirty="0">
              <a:effectLst/>
              <a:latin typeface="Helvetica Neue" panose="02000503000000020004" pitchFamily="2" charset="0"/>
            </a:endParaRPr>
          </a:p>
        </p:txBody>
      </p:sp>
      <p:sp>
        <p:nvSpPr>
          <p:cNvPr id="17" name="TextBox 16">
            <a:extLst>
              <a:ext uri="{FF2B5EF4-FFF2-40B4-BE49-F238E27FC236}">
                <a16:creationId xmlns:a16="http://schemas.microsoft.com/office/drawing/2014/main" id="{09762C37-A2D0-A0EF-31CB-62183F5DA637}"/>
              </a:ext>
            </a:extLst>
          </p:cNvPr>
          <p:cNvSpPr txBox="1"/>
          <p:nvPr/>
        </p:nvSpPr>
        <p:spPr>
          <a:xfrm>
            <a:off x="1419494" y="4250031"/>
            <a:ext cx="3257011" cy="1754326"/>
          </a:xfrm>
          <a:prstGeom prst="rect">
            <a:avLst/>
          </a:prstGeom>
          <a:noFill/>
        </p:spPr>
        <p:txBody>
          <a:bodyPr wrap="square">
            <a:spAutoFit/>
          </a:bodyPr>
          <a:lstStyle/>
          <a:p>
            <a:pPr algn="ctr"/>
            <a:r>
              <a:rPr lang="es-ES_tradnl" sz="3600" b="1" dirty="0">
                <a:solidFill>
                  <a:schemeClr val="accent4">
                    <a:lumMod val="60000"/>
                    <a:lumOff val="40000"/>
                  </a:schemeClr>
                </a:solidFill>
                <a:effectLst/>
                <a:latin typeface="Helvetica Neue" panose="02000503000000020004" pitchFamily="2" charset="0"/>
              </a:rPr>
              <a:t>Respaldo y Recuperación de Datos</a:t>
            </a:r>
            <a:endParaRPr lang="es-ES_tradnl" sz="3600" dirty="0">
              <a:solidFill>
                <a:schemeClr val="accent4">
                  <a:lumMod val="60000"/>
                  <a:lumOff val="40000"/>
                </a:schemeClr>
              </a:solidFill>
              <a:effectLst/>
              <a:latin typeface="Helvetica Neue" panose="02000503000000020004" pitchFamily="2" charset="0"/>
            </a:endParaRPr>
          </a:p>
        </p:txBody>
      </p:sp>
      <p:sp>
        <p:nvSpPr>
          <p:cNvPr id="19" name="TextBox 18">
            <a:extLst>
              <a:ext uri="{FF2B5EF4-FFF2-40B4-BE49-F238E27FC236}">
                <a16:creationId xmlns:a16="http://schemas.microsoft.com/office/drawing/2014/main" id="{A2BC56F1-476F-628A-884B-DAAC7CB4B34C}"/>
              </a:ext>
            </a:extLst>
          </p:cNvPr>
          <p:cNvSpPr txBox="1"/>
          <p:nvPr/>
        </p:nvSpPr>
        <p:spPr>
          <a:xfrm>
            <a:off x="5096009" y="4334755"/>
            <a:ext cx="3257011" cy="707886"/>
          </a:xfrm>
          <a:prstGeom prst="rect">
            <a:avLst/>
          </a:prstGeom>
          <a:noFill/>
        </p:spPr>
        <p:txBody>
          <a:bodyPr wrap="square">
            <a:spAutoFit/>
          </a:bodyPr>
          <a:lstStyle/>
          <a:p>
            <a:r>
              <a:rPr lang="es-ES_tradnl" sz="4000" b="1" dirty="0">
                <a:solidFill>
                  <a:schemeClr val="tx1">
                    <a:lumMod val="85000"/>
                  </a:schemeClr>
                </a:solidFill>
                <a:effectLst/>
                <a:latin typeface="Helvetica Neue" panose="02000503000000020004" pitchFamily="2" charset="0"/>
              </a:rPr>
              <a:t>Criptografía</a:t>
            </a:r>
            <a:endParaRPr lang="es-ES_tradnl" sz="4000" dirty="0">
              <a:solidFill>
                <a:schemeClr val="tx1">
                  <a:lumMod val="85000"/>
                </a:schemeClr>
              </a:solidFill>
              <a:effectLst/>
              <a:latin typeface="Helvetica Neue" panose="02000503000000020004" pitchFamily="2" charset="0"/>
            </a:endParaRPr>
          </a:p>
        </p:txBody>
      </p:sp>
      <p:sp>
        <p:nvSpPr>
          <p:cNvPr id="21" name="TextBox 20">
            <a:extLst>
              <a:ext uri="{FF2B5EF4-FFF2-40B4-BE49-F238E27FC236}">
                <a16:creationId xmlns:a16="http://schemas.microsoft.com/office/drawing/2014/main" id="{4EC68C33-A6D6-0DA8-7C8F-0E624BC9B465}"/>
              </a:ext>
            </a:extLst>
          </p:cNvPr>
          <p:cNvSpPr txBox="1"/>
          <p:nvPr/>
        </p:nvSpPr>
        <p:spPr>
          <a:xfrm>
            <a:off x="1124938" y="1246860"/>
            <a:ext cx="3130310" cy="954107"/>
          </a:xfrm>
          <a:prstGeom prst="rect">
            <a:avLst/>
          </a:prstGeom>
          <a:noFill/>
        </p:spPr>
        <p:txBody>
          <a:bodyPr wrap="square">
            <a:spAutoFit/>
          </a:bodyPr>
          <a:lstStyle/>
          <a:p>
            <a:pPr algn="ctr"/>
            <a:r>
              <a:rPr lang="es-ES_tradnl" sz="2800" b="1" dirty="0">
                <a:solidFill>
                  <a:schemeClr val="accent1">
                    <a:lumMod val="40000"/>
                    <a:lumOff val="60000"/>
                  </a:schemeClr>
                </a:solidFill>
                <a:effectLst/>
                <a:latin typeface="Helvetica Neue" panose="02000503000000020004" pitchFamily="2" charset="0"/>
              </a:rPr>
              <a:t>Gestión de Vulnerabilidades</a:t>
            </a:r>
            <a:endParaRPr lang="es-ES_tradnl" sz="2800" dirty="0">
              <a:solidFill>
                <a:schemeClr val="accent1">
                  <a:lumMod val="40000"/>
                  <a:lumOff val="60000"/>
                </a:schemeClr>
              </a:solidFill>
              <a:effectLst/>
              <a:latin typeface="Helvetica Neue" panose="02000503000000020004" pitchFamily="2" charset="0"/>
            </a:endParaRPr>
          </a:p>
        </p:txBody>
      </p:sp>
      <p:sp>
        <p:nvSpPr>
          <p:cNvPr id="23" name="TextBox 22">
            <a:extLst>
              <a:ext uri="{FF2B5EF4-FFF2-40B4-BE49-F238E27FC236}">
                <a16:creationId xmlns:a16="http://schemas.microsoft.com/office/drawing/2014/main" id="{BE9C6D0F-7A13-047C-4A08-24C44663F4C4}"/>
              </a:ext>
            </a:extLst>
          </p:cNvPr>
          <p:cNvSpPr txBox="1"/>
          <p:nvPr/>
        </p:nvSpPr>
        <p:spPr>
          <a:xfrm>
            <a:off x="8616621" y="3326701"/>
            <a:ext cx="2352675" cy="923330"/>
          </a:xfrm>
          <a:prstGeom prst="rect">
            <a:avLst/>
          </a:prstGeom>
          <a:noFill/>
        </p:spPr>
        <p:txBody>
          <a:bodyPr wrap="square">
            <a:spAutoFit/>
          </a:bodyPr>
          <a:lstStyle/>
          <a:p>
            <a:pPr algn="ctr"/>
            <a:r>
              <a:rPr lang="es-ES_tradnl" b="1" dirty="0">
                <a:solidFill>
                  <a:srgbClr val="FFFF00"/>
                </a:solidFill>
                <a:effectLst/>
                <a:latin typeface="Helvetica Neue" panose="02000503000000020004" pitchFamily="2" charset="0"/>
              </a:rPr>
              <a:t>Formación y Concienciación del Usuario</a:t>
            </a:r>
            <a:endParaRPr lang="es-ES_tradnl" dirty="0">
              <a:solidFill>
                <a:srgbClr val="FFFF00"/>
              </a:solidFill>
              <a:effectLst/>
              <a:latin typeface="Helvetica Neue" panose="02000503000000020004" pitchFamily="2" charset="0"/>
            </a:endParaRPr>
          </a:p>
        </p:txBody>
      </p:sp>
      <p:sp>
        <p:nvSpPr>
          <p:cNvPr id="25" name="TextBox 24">
            <a:extLst>
              <a:ext uri="{FF2B5EF4-FFF2-40B4-BE49-F238E27FC236}">
                <a16:creationId xmlns:a16="http://schemas.microsoft.com/office/drawing/2014/main" id="{1931C19D-1D82-FA6F-AC99-74E622468A42}"/>
              </a:ext>
            </a:extLst>
          </p:cNvPr>
          <p:cNvSpPr txBox="1"/>
          <p:nvPr/>
        </p:nvSpPr>
        <p:spPr>
          <a:xfrm>
            <a:off x="4886325" y="715494"/>
            <a:ext cx="2762250" cy="646331"/>
          </a:xfrm>
          <a:prstGeom prst="rect">
            <a:avLst/>
          </a:prstGeom>
          <a:noFill/>
        </p:spPr>
        <p:txBody>
          <a:bodyPr wrap="square">
            <a:spAutoFit/>
          </a:bodyPr>
          <a:lstStyle/>
          <a:p>
            <a:pPr algn="ctr"/>
            <a:r>
              <a:rPr lang="es-ES_tradnl" b="1" dirty="0">
                <a:solidFill>
                  <a:schemeClr val="accent6">
                    <a:lumMod val="40000"/>
                    <a:lumOff val="60000"/>
                  </a:schemeClr>
                </a:solidFill>
                <a:effectLst/>
                <a:latin typeface="Helvetica Neue" panose="02000503000000020004" pitchFamily="2" charset="0"/>
              </a:rPr>
              <a:t>Evaluación y Pruebas de Seguridad</a:t>
            </a:r>
            <a:endParaRPr lang="es-ES_tradnl" dirty="0">
              <a:solidFill>
                <a:schemeClr val="accent6">
                  <a:lumMod val="40000"/>
                  <a:lumOff val="60000"/>
                </a:schemeClr>
              </a:solidFill>
              <a:effectLst/>
              <a:latin typeface="Helvetica Neue" panose="02000503000000020004" pitchFamily="2" charset="0"/>
            </a:endParaRPr>
          </a:p>
        </p:txBody>
      </p:sp>
      <p:sp>
        <p:nvSpPr>
          <p:cNvPr id="26" name="TextBox 25">
            <a:extLst>
              <a:ext uri="{FF2B5EF4-FFF2-40B4-BE49-F238E27FC236}">
                <a16:creationId xmlns:a16="http://schemas.microsoft.com/office/drawing/2014/main" id="{3C1D50BE-2F53-D274-894A-37C5476C4003}"/>
              </a:ext>
            </a:extLst>
          </p:cNvPr>
          <p:cNvSpPr txBox="1"/>
          <p:nvPr/>
        </p:nvSpPr>
        <p:spPr>
          <a:xfrm>
            <a:off x="6110784" y="2397881"/>
            <a:ext cx="1552575" cy="400110"/>
          </a:xfrm>
          <a:prstGeom prst="rect">
            <a:avLst/>
          </a:prstGeom>
          <a:noFill/>
        </p:spPr>
        <p:txBody>
          <a:bodyPr wrap="square">
            <a:spAutoFit/>
          </a:bodyPr>
          <a:lstStyle/>
          <a:p>
            <a:r>
              <a:rPr lang="es-ES_tradnl" sz="2000" b="1" dirty="0">
                <a:solidFill>
                  <a:schemeClr val="accent3"/>
                </a:solidFill>
                <a:latin typeface="Helvetica Neue" panose="02000503000000020004" pitchFamily="2" charset="0"/>
              </a:rPr>
              <a:t>Zero Trust</a:t>
            </a:r>
            <a:endParaRPr lang="es-ES_tradnl" sz="2000" dirty="0">
              <a:solidFill>
                <a:schemeClr val="accent3"/>
              </a:solidFill>
              <a:effectLst/>
              <a:latin typeface="Helvetica Neue" panose="02000503000000020004" pitchFamily="2" charset="0"/>
            </a:endParaRPr>
          </a:p>
        </p:txBody>
      </p:sp>
    </p:spTree>
    <p:extLst>
      <p:ext uri="{BB962C8B-B14F-4D97-AF65-F5344CB8AC3E}">
        <p14:creationId xmlns:p14="http://schemas.microsoft.com/office/powerpoint/2010/main" val="3489830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068-0DE0-E898-3808-0C827C705605}"/>
              </a:ext>
            </a:extLst>
          </p:cNvPr>
          <p:cNvSpPr>
            <a:spLocks noGrp="1"/>
          </p:cNvSpPr>
          <p:nvPr>
            <p:ph type="title"/>
          </p:nvPr>
        </p:nvSpPr>
        <p:spPr>
          <a:xfrm>
            <a:off x="1030287" y="1352550"/>
            <a:ext cx="10131425" cy="1456267"/>
          </a:xfrm>
        </p:spPr>
        <p:txBody>
          <a:bodyPr>
            <a:normAutofit/>
          </a:bodyPr>
          <a:lstStyle/>
          <a:p>
            <a:pPr algn="ctr"/>
            <a:r>
              <a:rPr lang="es-ES_tradnl" sz="3600" b="1" dirty="0">
                <a:effectLst/>
                <a:latin typeface="Helvetica Neue" panose="02000503000000020004" pitchFamily="2" charset="0"/>
              </a:rPr>
              <a:t>3. Ciberseguridad: Protegiendo Nuestros Datos</a:t>
            </a:r>
            <a:endParaRPr lang="es-ES_tradnl" dirty="0"/>
          </a:p>
        </p:txBody>
      </p:sp>
      <p:pic>
        <p:nvPicPr>
          <p:cNvPr id="5" name="Picture 4">
            <a:extLst>
              <a:ext uri="{FF2B5EF4-FFF2-40B4-BE49-F238E27FC236}">
                <a16:creationId xmlns:a16="http://schemas.microsoft.com/office/drawing/2014/main" id="{28CE26D7-F59F-5ED6-EB54-291469A16159}"/>
              </a:ext>
            </a:extLst>
          </p:cNvPr>
          <p:cNvPicPr>
            <a:picLocks noChangeAspect="1"/>
          </p:cNvPicPr>
          <p:nvPr/>
        </p:nvPicPr>
        <p:blipFill>
          <a:blip r:embed="rId2"/>
          <a:stretch>
            <a:fillRect/>
          </a:stretch>
        </p:blipFill>
        <p:spPr>
          <a:xfrm>
            <a:off x="4267274" y="3044592"/>
            <a:ext cx="3657451" cy="2736739"/>
          </a:xfrm>
          <a:prstGeom prst="rect">
            <a:avLst/>
          </a:prstGeom>
        </p:spPr>
      </p:pic>
    </p:spTree>
    <p:extLst>
      <p:ext uri="{BB962C8B-B14F-4D97-AF65-F5344CB8AC3E}">
        <p14:creationId xmlns:p14="http://schemas.microsoft.com/office/powerpoint/2010/main" val="478333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C267379-FF91-8C42-9CBC-85F8FB942BD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Celestial</Template>
  <TotalTime>2269</TotalTime>
  <Words>3410</Words>
  <Application>Microsoft Macintosh PowerPoint</Application>
  <PresentationFormat>Widescreen</PresentationFormat>
  <Paragraphs>412</Paragraphs>
  <Slides>28</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Aptos</vt:lpstr>
      <vt:lpstr>Arial</vt:lpstr>
      <vt:lpstr>Calibri</vt:lpstr>
      <vt:lpstr>Calibri Light</vt:lpstr>
      <vt:lpstr>Helvetica Neue</vt:lpstr>
      <vt:lpstr>Segoe</vt:lpstr>
      <vt:lpstr>Segoe UI</vt:lpstr>
      <vt:lpstr>Segoe UI Light</vt:lpstr>
      <vt:lpstr>Segoe UI Semibold</vt:lpstr>
      <vt:lpstr>Segoe UI Semilight</vt:lpstr>
      <vt:lpstr>Verdana Pro Cond</vt:lpstr>
      <vt:lpstr>Verdana Pro Cond Light</vt:lpstr>
      <vt:lpstr>Celestial</vt:lpstr>
      <vt:lpstr>"Seguridad en el Campus"</vt:lpstr>
      <vt:lpstr>Agenda</vt:lpstr>
      <vt:lpstr>Hassel Muñoz Cloud Architect</vt:lpstr>
      <vt:lpstr>1. Introducción a la Seguridad</vt:lpstr>
      <vt:lpstr>Definición de Seguridad en la Nube</vt:lpstr>
      <vt:lpstr>2. Principios Fundamentales para la Seguridad de la información</vt:lpstr>
      <vt:lpstr>Confidencialidad, Integridad y Disponibilidad</vt:lpstr>
      <vt:lpstr>PowerPoint Presentation</vt:lpstr>
      <vt:lpstr>3. Ciberseguridad: Protegiendo Nuestros Datos</vt:lpstr>
      <vt:lpstr>Amenazas Comunes en la Nube</vt:lpstr>
      <vt:lpstr>MACROVIRUS</vt:lpstr>
      <vt:lpstr>Ataques de Denegación de Servicio (DDoS)</vt:lpstr>
      <vt:lpstr>Métodos de Protección en la Nube</vt:lpstr>
      <vt:lpstr>Métodos de Protección en la Nube</vt:lpstr>
      <vt:lpstr>Concientización y Formación del Usuario</vt:lpstr>
      <vt:lpstr>Cumplimiento de Normativas y Regulaciones</vt:lpstr>
      <vt:lpstr>4. Organización de un Equipo de Seguridad</vt:lpstr>
      <vt:lpstr>Managing Information\Cyber Risk Security responsibilities or “jobs to be done”</vt:lpstr>
      <vt:lpstr>Roles y Responsabilidades</vt:lpstr>
      <vt:lpstr>PowerPoint Presentation</vt:lpstr>
      <vt:lpstr>Herramientas y Tecnologías de Seguridad</vt:lpstr>
      <vt:lpstr>PowerPoint Presentation</vt:lpstr>
      <vt:lpstr>Procesos de Gestión de Incidentes de Seguridad</vt:lpstr>
      <vt:lpstr>Procesos de Gestión de Incidentes de Seguridad - PLAYBOOKS</vt:lpstr>
      <vt:lpstr>5. Conclusiones y Cierre</vt:lpstr>
      <vt:lpstr>Conclusión</vt:lpstr>
      <vt:lpstr>SECURITY FREE AND PAY PATH LEARNING ENTRY TO JUNIOR</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el Campus"</dc:title>
  <dc:creator>u202110947 (Muñoz Lezama, Hassel)</dc:creator>
  <cp:lastModifiedBy>u202110947 (Muñoz Lezama, Hassel)</cp:lastModifiedBy>
  <cp:revision>13</cp:revision>
  <dcterms:created xsi:type="dcterms:W3CDTF">2024-04-29T03:35:20Z</dcterms:created>
  <dcterms:modified xsi:type="dcterms:W3CDTF">2024-05-12T17:15:31Z</dcterms:modified>
</cp:coreProperties>
</file>